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Sora Semi Bold"/>
      <p:regular r:id="rId17"/>
    </p:embeddedFont>
    <p:embeddedFont>
      <p:font typeface="Sora Semi Bold"/>
      <p:regular r:id="rId18"/>
    </p:embeddedFont>
    <p:embeddedFont>
      <p:font typeface="Sora Light"/>
      <p:regular r:id="rId19"/>
    </p:embeddedFont>
    <p:embeddedFont>
      <p:font typeface="Sora Light"/>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8-4.png"/><Relationship Id="rId5" Type="http://schemas.openxmlformats.org/officeDocument/2006/relationships/image" Target="../media/image-8-5.svg"/><Relationship Id="rId6" Type="http://schemas.openxmlformats.org/officeDocument/2006/relationships/image" Target="../media/image-8-6.png"/><Relationship Id="rId7" Type="http://schemas.openxmlformats.org/officeDocument/2006/relationships/image" Target="../media/image-8-7.svg"/><Relationship Id="rId8" Type="http://schemas.openxmlformats.org/officeDocument/2006/relationships/slideLayout" Target="../slideLayouts/slideLayout9.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2894171"/>
            <a:ext cx="7627382" cy="1247061"/>
          </a:xfrm>
          <a:prstGeom prst="rect">
            <a:avLst/>
          </a:prstGeom>
          <a:noFill/>
          <a:ln/>
        </p:spPr>
        <p:txBody>
          <a:bodyPr wrap="square" lIns="0" tIns="0" rIns="0" bIns="0" rtlCol="0" anchor="t"/>
          <a:lstStyle/>
          <a:p>
            <a:pPr algn="l" indent="0" marL="0">
              <a:lnSpc>
                <a:spcPts val="4900"/>
              </a:lnSpc>
              <a:buNone/>
            </a:pPr>
            <a:r>
              <a:rPr lang="en-US" sz="3900" dirty="0">
                <a:solidFill>
                  <a:srgbClr val="1F1E1E"/>
                </a:solidFill>
                <a:latin typeface="Sora Semi Bold" pitchFamily="34" charset="0"/>
                <a:ea typeface="Sora Semi Bold" pitchFamily="34" charset="-122"/>
                <a:cs typeface="Sora Semi Bold" pitchFamily="34" charset="-120"/>
              </a:rPr>
              <a:t>Customer Shopping Behavior Analysis</a:t>
            </a:r>
            <a:endParaRPr lang="en-US" sz="3900" dirty="0"/>
          </a:p>
        </p:txBody>
      </p:sp>
      <p:sp>
        <p:nvSpPr>
          <p:cNvPr id="4" name="Text 1"/>
          <p:cNvSpPr/>
          <p:nvPr/>
        </p:nvSpPr>
        <p:spPr>
          <a:xfrm>
            <a:off x="758309" y="4425553"/>
            <a:ext cx="7627382" cy="909757"/>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Uncovering insights from 3,900 customer transactions to drive strategic business decisions through data-driven analysis of spending patterns, customer segments, and product preferences.</a:t>
            </a:r>
            <a:endParaRPr lang="en-US" sz="1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1294090"/>
            <a:ext cx="9745028" cy="623530"/>
          </a:xfrm>
          <a:prstGeom prst="rect">
            <a:avLst/>
          </a:prstGeom>
          <a:noFill/>
          <a:ln/>
        </p:spPr>
        <p:txBody>
          <a:bodyPr wrap="none" lIns="0" tIns="0" rIns="0" bIns="0" rtlCol="0" anchor="t"/>
          <a:lstStyle/>
          <a:p>
            <a:pPr algn="l" indent="0" marL="0">
              <a:lnSpc>
                <a:spcPts val="4900"/>
              </a:lnSpc>
              <a:buNone/>
            </a:pPr>
            <a:r>
              <a:rPr lang="en-US" sz="3900" dirty="0">
                <a:solidFill>
                  <a:srgbClr val="1F1E1E"/>
                </a:solidFill>
                <a:latin typeface="Sora Semi Bold" pitchFamily="34" charset="0"/>
                <a:ea typeface="Sora Semi Bold" pitchFamily="34" charset="-122"/>
                <a:cs typeface="Sora Semi Bold" pitchFamily="34" charset="-120"/>
              </a:rPr>
              <a:t>Strategic Business Recommendations</a:t>
            </a:r>
            <a:endParaRPr lang="en-US" sz="3900" dirty="0"/>
          </a:p>
        </p:txBody>
      </p:sp>
      <p:sp>
        <p:nvSpPr>
          <p:cNvPr id="3" name="Text 1"/>
          <p:cNvSpPr/>
          <p:nvPr/>
        </p:nvSpPr>
        <p:spPr>
          <a:xfrm>
            <a:off x="758309" y="2296716"/>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01</a:t>
            </a:r>
            <a:endParaRPr lang="en-US" sz="1450" dirty="0"/>
          </a:p>
        </p:txBody>
      </p:sp>
      <p:sp>
        <p:nvSpPr>
          <p:cNvPr id="4" name="Shape 2"/>
          <p:cNvSpPr/>
          <p:nvPr/>
        </p:nvSpPr>
        <p:spPr>
          <a:xfrm>
            <a:off x="758309" y="2596039"/>
            <a:ext cx="4244816" cy="22860"/>
          </a:xfrm>
          <a:prstGeom prst="rect">
            <a:avLst/>
          </a:prstGeom>
          <a:solidFill>
            <a:srgbClr val="DA1B2E"/>
          </a:solidFill>
          <a:ln/>
        </p:spPr>
      </p:sp>
      <p:sp>
        <p:nvSpPr>
          <p:cNvPr id="5" name="Text 3"/>
          <p:cNvSpPr/>
          <p:nvPr/>
        </p:nvSpPr>
        <p:spPr>
          <a:xfrm>
            <a:off x="758309" y="2736533"/>
            <a:ext cx="4009311"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Boost Subscription Conversion</a:t>
            </a:r>
            <a:endParaRPr lang="en-US" sz="1950" dirty="0"/>
          </a:p>
        </p:txBody>
      </p:sp>
      <p:sp>
        <p:nvSpPr>
          <p:cNvPr id="6" name="Text 4"/>
          <p:cNvSpPr/>
          <p:nvPr/>
        </p:nvSpPr>
        <p:spPr>
          <a:xfrm>
            <a:off x="758309" y="3161943"/>
            <a:ext cx="4244816" cy="1516261"/>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Promote exclusive benefits for subscribers, especially targeting the 2,518 repeat buyers who aren't yet subscribed. Focus on value propositions that resonate with loyal customers.</a:t>
            </a:r>
            <a:endParaRPr lang="en-US" sz="1450" dirty="0"/>
          </a:p>
        </p:txBody>
      </p:sp>
      <p:sp>
        <p:nvSpPr>
          <p:cNvPr id="7" name="Text 5"/>
          <p:cNvSpPr/>
          <p:nvPr/>
        </p:nvSpPr>
        <p:spPr>
          <a:xfrm>
            <a:off x="5192673" y="2296716"/>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02</a:t>
            </a:r>
            <a:endParaRPr lang="en-US" sz="1450" dirty="0"/>
          </a:p>
        </p:txBody>
      </p:sp>
      <p:sp>
        <p:nvSpPr>
          <p:cNvPr id="8" name="Shape 6"/>
          <p:cNvSpPr/>
          <p:nvPr/>
        </p:nvSpPr>
        <p:spPr>
          <a:xfrm>
            <a:off x="5192673" y="2596039"/>
            <a:ext cx="4244935" cy="22860"/>
          </a:xfrm>
          <a:prstGeom prst="rect">
            <a:avLst/>
          </a:prstGeom>
          <a:solidFill>
            <a:srgbClr val="DA1B2E"/>
          </a:solidFill>
          <a:ln/>
        </p:spPr>
      </p:sp>
      <p:sp>
        <p:nvSpPr>
          <p:cNvPr id="9" name="Text 7"/>
          <p:cNvSpPr/>
          <p:nvPr/>
        </p:nvSpPr>
        <p:spPr>
          <a:xfrm>
            <a:off x="5192673" y="2736533"/>
            <a:ext cx="4244935" cy="623411"/>
          </a:xfrm>
          <a:prstGeom prst="rect">
            <a:avLst/>
          </a:prstGeom>
          <a:noFill/>
          <a:ln/>
        </p:spPr>
        <p:txBody>
          <a:bodyPr wrap="squar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Enhance Customer Loyalty Programs</a:t>
            </a:r>
            <a:endParaRPr lang="en-US" sz="1950" dirty="0"/>
          </a:p>
        </p:txBody>
      </p:sp>
      <p:sp>
        <p:nvSpPr>
          <p:cNvPr id="10" name="Text 8"/>
          <p:cNvSpPr/>
          <p:nvPr/>
        </p:nvSpPr>
        <p:spPr>
          <a:xfrm>
            <a:off x="5192673" y="3473648"/>
            <a:ext cx="4244935" cy="1213009"/>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Reward repeat buyers to accelerate their journey into the "Loyal" segment. Implement tiered benefits that recognize and incentivize increasing purchase frequency.</a:t>
            </a:r>
            <a:endParaRPr lang="en-US" sz="1450" dirty="0"/>
          </a:p>
        </p:txBody>
      </p:sp>
      <p:sp>
        <p:nvSpPr>
          <p:cNvPr id="11" name="Text 9"/>
          <p:cNvSpPr/>
          <p:nvPr/>
        </p:nvSpPr>
        <p:spPr>
          <a:xfrm>
            <a:off x="9627156" y="2296716"/>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03</a:t>
            </a:r>
            <a:endParaRPr lang="en-US" sz="1450" dirty="0"/>
          </a:p>
        </p:txBody>
      </p:sp>
      <p:sp>
        <p:nvSpPr>
          <p:cNvPr id="12" name="Shape 10"/>
          <p:cNvSpPr/>
          <p:nvPr/>
        </p:nvSpPr>
        <p:spPr>
          <a:xfrm>
            <a:off x="9627156" y="2596039"/>
            <a:ext cx="4244816" cy="22860"/>
          </a:xfrm>
          <a:prstGeom prst="rect">
            <a:avLst/>
          </a:prstGeom>
          <a:solidFill>
            <a:srgbClr val="DA1B2E"/>
          </a:solidFill>
          <a:ln/>
        </p:spPr>
      </p:sp>
      <p:sp>
        <p:nvSpPr>
          <p:cNvPr id="13" name="Text 11"/>
          <p:cNvSpPr/>
          <p:nvPr/>
        </p:nvSpPr>
        <p:spPr>
          <a:xfrm>
            <a:off x="9627156" y="2736533"/>
            <a:ext cx="3548301"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Optimize Discount Strategy</a:t>
            </a:r>
            <a:endParaRPr lang="en-US" sz="1950" dirty="0"/>
          </a:p>
        </p:txBody>
      </p:sp>
      <p:sp>
        <p:nvSpPr>
          <p:cNvPr id="14" name="Text 12"/>
          <p:cNvSpPr/>
          <p:nvPr/>
        </p:nvSpPr>
        <p:spPr>
          <a:xfrm>
            <a:off x="9627156" y="3161943"/>
            <a:ext cx="4244816" cy="1213009"/>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Review discount policy for products with 47-50% discount rates. Balance promotional sales boosts with margin control to maintain profitability while driving volume.</a:t>
            </a:r>
            <a:endParaRPr lang="en-US" sz="1450" dirty="0"/>
          </a:p>
        </p:txBody>
      </p:sp>
      <p:sp>
        <p:nvSpPr>
          <p:cNvPr id="15" name="Text 13"/>
          <p:cNvSpPr/>
          <p:nvPr/>
        </p:nvSpPr>
        <p:spPr>
          <a:xfrm>
            <a:off x="758309" y="5018365"/>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04</a:t>
            </a:r>
            <a:endParaRPr lang="en-US" sz="1450" dirty="0"/>
          </a:p>
        </p:txBody>
      </p:sp>
      <p:sp>
        <p:nvSpPr>
          <p:cNvPr id="16" name="Shape 14"/>
          <p:cNvSpPr/>
          <p:nvPr/>
        </p:nvSpPr>
        <p:spPr>
          <a:xfrm>
            <a:off x="758309" y="5317688"/>
            <a:ext cx="6461998" cy="22860"/>
          </a:xfrm>
          <a:prstGeom prst="rect">
            <a:avLst/>
          </a:prstGeom>
          <a:solidFill>
            <a:srgbClr val="DA1B2E"/>
          </a:solidFill>
          <a:ln/>
        </p:spPr>
      </p:sp>
      <p:sp>
        <p:nvSpPr>
          <p:cNvPr id="17" name="Text 15"/>
          <p:cNvSpPr/>
          <p:nvPr/>
        </p:nvSpPr>
        <p:spPr>
          <a:xfrm>
            <a:off x="758309" y="5458182"/>
            <a:ext cx="394727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Leverage Product Performance</a:t>
            </a:r>
            <a:endParaRPr lang="en-US" sz="1950" dirty="0"/>
          </a:p>
        </p:txBody>
      </p:sp>
      <p:sp>
        <p:nvSpPr>
          <p:cNvPr id="18" name="Text 16"/>
          <p:cNvSpPr/>
          <p:nvPr/>
        </p:nvSpPr>
        <p:spPr>
          <a:xfrm>
            <a:off x="758309" y="5883593"/>
            <a:ext cx="6461998" cy="909757"/>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Highlight top-rated products (Gloves, Sandals, Boots) and best-sellers in marketing campaigns. Position these items prominently to capitalize on proven customer satisfaction.</a:t>
            </a:r>
            <a:endParaRPr lang="en-US" sz="1450" dirty="0"/>
          </a:p>
        </p:txBody>
      </p:sp>
      <p:sp>
        <p:nvSpPr>
          <p:cNvPr id="19" name="Text 17"/>
          <p:cNvSpPr/>
          <p:nvPr/>
        </p:nvSpPr>
        <p:spPr>
          <a:xfrm>
            <a:off x="7409855" y="5018365"/>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05</a:t>
            </a:r>
            <a:endParaRPr lang="en-US" sz="1450" dirty="0"/>
          </a:p>
        </p:txBody>
      </p:sp>
      <p:sp>
        <p:nvSpPr>
          <p:cNvPr id="20" name="Shape 18"/>
          <p:cNvSpPr/>
          <p:nvPr/>
        </p:nvSpPr>
        <p:spPr>
          <a:xfrm>
            <a:off x="7409855" y="5317688"/>
            <a:ext cx="6462117" cy="22860"/>
          </a:xfrm>
          <a:prstGeom prst="rect">
            <a:avLst/>
          </a:prstGeom>
          <a:solidFill>
            <a:srgbClr val="DA1B2E"/>
          </a:solidFill>
          <a:ln/>
        </p:spPr>
      </p:sp>
      <p:sp>
        <p:nvSpPr>
          <p:cNvPr id="21" name="Text 19"/>
          <p:cNvSpPr/>
          <p:nvPr/>
        </p:nvSpPr>
        <p:spPr>
          <a:xfrm>
            <a:off x="7409855" y="5458182"/>
            <a:ext cx="3592473"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Execute Targeted Marketing</a:t>
            </a:r>
            <a:endParaRPr lang="en-US" sz="1950" dirty="0"/>
          </a:p>
        </p:txBody>
      </p:sp>
      <p:sp>
        <p:nvSpPr>
          <p:cNvPr id="22" name="Text 20"/>
          <p:cNvSpPr/>
          <p:nvPr/>
        </p:nvSpPr>
        <p:spPr>
          <a:xfrm>
            <a:off x="7409855" y="5883593"/>
            <a:ext cx="6462117" cy="909757"/>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Focus efforts on high-revenue age groups (Young Adults, Middle-aged) and customers who prefer express shipping, as they demonstrate higher spending patterns and urgency.</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4232" y="515898"/>
            <a:ext cx="4920496" cy="615077"/>
          </a:xfrm>
          <a:prstGeom prst="rect">
            <a:avLst/>
          </a:prstGeom>
          <a:noFill/>
          <a:ln/>
        </p:spPr>
        <p:txBody>
          <a:bodyPr wrap="none" lIns="0" tIns="0" rIns="0" bIns="0" rtlCol="0" anchor="t"/>
          <a:lstStyle/>
          <a:p>
            <a:pPr algn="l" indent="0" marL="0">
              <a:lnSpc>
                <a:spcPts val="4800"/>
              </a:lnSpc>
              <a:buNone/>
            </a:pPr>
            <a:r>
              <a:rPr lang="en-US" sz="3850" dirty="0">
                <a:solidFill>
                  <a:srgbClr val="1F1E1E"/>
                </a:solidFill>
                <a:latin typeface="Sora Semi Bold" pitchFamily="34" charset="0"/>
                <a:ea typeface="Sora Semi Bold" pitchFamily="34" charset="-122"/>
                <a:cs typeface="Sora Semi Bold" pitchFamily="34" charset="-120"/>
              </a:rPr>
              <a:t>Dataset Overview</a:t>
            </a:r>
            <a:endParaRPr lang="en-US" sz="3850" dirty="0"/>
          </a:p>
        </p:txBody>
      </p:sp>
      <p:sp>
        <p:nvSpPr>
          <p:cNvPr id="4" name="Text 1"/>
          <p:cNvSpPr/>
          <p:nvPr/>
        </p:nvSpPr>
        <p:spPr>
          <a:xfrm>
            <a:off x="6234232" y="1504831"/>
            <a:ext cx="2393633" cy="616982"/>
          </a:xfrm>
          <a:prstGeom prst="rect">
            <a:avLst/>
          </a:prstGeom>
          <a:noFill/>
          <a:ln/>
        </p:spPr>
        <p:txBody>
          <a:bodyPr wrap="none" lIns="0" tIns="0" rIns="0" bIns="0" rtlCol="0" anchor="t"/>
          <a:lstStyle/>
          <a:p>
            <a:pPr algn="ctr" indent="0" marL="0">
              <a:lnSpc>
                <a:spcPts val="4850"/>
              </a:lnSpc>
              <a:buNone/>
            </a:pPr>
            <a:r>
              <a:rPr lang="en-US" sz="4850" dirty="0">
                <a:solidFill>
                  <a:srgbClr val="3B3535"/>
                </a:solidFill>
                <a:latin typeface="Sora Semi Bold" pitchFamily="34" charset="0"/>
                <a:ea typeface="Sora Semi Bold" pitchFamily="34" charset="-122"/>
                <a:cs typeface="Sora Semi Bold" pitchFamily="34" charset="-120"/>
              </a:rPr>
              <a:t>3,900</a:t>
            </a:r>
            <a:endParaRPr lang="en-US" sz="4850" dirty="0"/>
          </a:p>
        </p:txBody>
      </p:sp>
      <p:sp>
        <p:nvSpPr>
          <p:cNvPr id="5" name="Text 2"/>
          <p:cNvSpPr/>
          <p:nvPr/>
        </p:nvSpPr>
        <p:spPr>
          <a:xfrm>
            <a:off x="6234232" y="2355413"/>
            <a:ext cx="2393633" cy="307419"/>
          </a:xfrm>
          <a:prstGeom prst="rect">
            <a:avLst/>
          </a:prstGeom>
          <a:noFill/>
          <a:ln/>
        </p:spPr>
        <p:txBody>
          <a:bodyPr wrap="none" lIns="0" tIns="0" rIns="0" bIns="0" rtlCol="0" anchor="t"/>
          <a:lstStyle/>
          <a:p>
            <a:pPr algn="ctr" indent="0" marL="0">
              <a:lnSpc>
                <a:spcPts val="2400"/>
              </a:lnSpc>
              <a:buNone/>
            </a:pPr>
            <a:r>
              <a:rPr lang="en-US" sz="1900" dirty="0">
                <a:solidFill>
                  <a:srgbClr val="3B3535"/>
                </a:solidFill>
                <a:latin typeface="Sora Semi Bold" pitchFamily="34" charset="0"/>
                <a:ea typeface="Sora Semi Bold" pitchFamily="34" charset="-122"/>
                <a:cs typeface="Sora Semi Bold" pitchFamily="34" charset="-120"/>
              </a:rPr>
              <a:t>Total Purchases</a:t>
            </a:r>
            <a:endParaRPr lang="en-US" sz="1900" dirty="0"/>
          </a:p>
        </p:txBody>
      </p:sp>
      <p:sp>
        <p:nvSpPr>
          <p:cNvPr id="6" name="Text 3"/>
          <p:cNvSpPr/>
          <p:nvPr/>
        </p:nvSpPr>
        <p:spPr>
          <a:xfrm>
            <a:off x="6234232" y="2774990"/>
            <a:ext cx="2393633" cy="598170"/>
          </a:xfrm>
          <a:prstGeom prst="rect">
            <a:avLst/>
          </a:prstGeom>
          <a:noFill/>
          <a:ln/>
        </p:spPr>
        <p:txBody>
          <a:bodyPr wrap="square" lIns="0" tIns="0" rIns="0" bIns="0" rtlCol="0" anchor="t"/>
          <a:lstStyle/>
          <a:p>
            <a:pPr algn="ctr"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Transactions analyzed across all categories</a:t>
            </a:r>
            <a:endParaRPr lang="en-US" sz="1450" dirty="0"/>
          </a:p>
        </p:txBody>
      </p:sp>
      <p:sp>
        <p:nvSpPr>
          <p:cNvPr id="7" name="Text 4"/>
          <p:cNvSpPr/>
          <p:nvPr/>
        </p:nvSpPr>
        <p:spPr>
          <a:xfrm>
            <a:off x="8861584" y="1504831"/>
            <a:ext cx="2393633" cy="616982"/>
          </a:xfrm>
          <a:prstGeom prst="rect">
            <a:avLst/>
          </a:prstGeom>
          <a:noFill/>
          <a:ln/>
        </p:spPr>
        <p:txBody>
          <a:bodyPr wrap="none" lIns="0" tIns="0" rIns="0" bIns="0" rtlCol="0" anchor="t"/>
          <a:lstStyle/>
          <a:p>
            <a:pPr algn="ctr" indent="0" marL="0">
              <a:lnSpc>
                <a:spcPts val="4850"/>
              </a:lnSpc>
              <a:buNone/>
            </a:pPr>
            <a:r>
              <a:rPr lang="en-US" sz="4850" dirty="0">
                <a:solidFill>
                  <a:srgbClr val="3B3535"/>
                </a:solidFill>
                <a:latin typeface="Sora Semi Bold" pitchFamily="34" charset="0"/>
                <a:ea typeface="Sora Semi Bold" pitchFamily="34" charset="-122"/>
                <a:cs typeface="Sora Semi Bold" pitchFamily="34" charset="-120"/>
              </a:rPr>
              <a:t>18</a:t>
            </a:r>
            <a:endParaRPr lang="en-US" sz="4850" dirty="0"/>
          </a:p>
        </p:txBody>
      </p:sp>
      <p:sp>
        <p:nvSpPr>
          <p:cNvPr id="8" name="Text 5"/>
          <p:cNvSpPr/>
          <p:nvPr/>
        </p:nvSpPr>
        <p:spPr>
          <a:xfrm>
            <a:off x="8861584" y="2355413"/>
            <a:ext cx="2393633" cy="307419"/>
          </a:xfrm>
          <a:prstGeom prst="rect">
            <a:avLst/>
          </a:prstGeom>
          <a:noFill/>
          <a:ln/>
        </p:spPr>
        <p:txBody>
          <a:bodyPr wrap="none" lIns="0" tIns="0" rIns="0" bIns="0" rtlCol="0" anchor="t"/>
          <a:lstStyle/>
          <a:p>
            <a:pPr algn="ctr" indent="0" marL="0">
              <a:lnSpc>
                <a:spcPts val="2400"/>
              </a:lnSpc>
              <a:buNone/>
            </a:pPr>
            <a:r>
              <a:rPr lang="en-US" sz="1900" dirty="0">
                <a:solidFill>
                  <a:srgbClr val="3B3535"/>
                </a:solidFill>
                <a:latin typeface="Sora Semi Bold" pitchFamily="34" charset="0"/>
                <a:ea typeface="Sora Semi Bold" pitchFamily="34" charset="-122"/>
                <a:cs typeface="Sora Semi Bold" pitchFamily="34" charset="-120"/>
              </a:rPr>
              <a:t>Data Columns</a:t>
            </a:r>
            <a:endParaRPr lang="en-US" sz="1900" dirty="0"/>
          </a:p>
        </p:txBody>
      </p:sp>
      <p:sp>
        <p:nvSpPr>
          <p:cNvPr id="9" name="Text 6"/>
          <p:cNvSpPr/>
          <p:nvPr/>
        </p:nvSpPr>
        <p:spPr>
          <a:xfrm>
            <a:off x="8861584" y="2774990"/>
            <a:ext cx="2393633" cy="897255"/>
          </a:xfrm>
          <a:prstGeom prst="rect">
            <a:avLst/>
          </a:prstGeom>
          <a:noFill/>
          <a:ln/>
        </p:spPr>
        <p:txBody>
          <a:bodyPr wrap="square" lIns="0" tIns="0" rIns="0" bIns="0" rtlCol="0" anchor="t"/>
          <a:lstStyle/>
          <a:p>
            <a:pPr algn="ctr"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Comprehensive customer and purchase attributes</a:t>
            </a:r>
            <a:endParaRPr lang="en-US" sz="1450" dirty="0"/>
          </a:p>
        </p:txBody>
      </p:sp>
      <p:sp>
        <p:nvSpPr>
          <p:cNvPr id="10" name="Text 7"/>
          <p:cNvSpPr/>
          <p:nvPr/>
        </p:nvSpPr>
        <p:spPr>
          <a:xfrm>
            <a:off x="11488936" y="1504831"/>
            <a:ext cx="2393633" cy="616982"/>
          </a:xfrm>
          <a:prstGeom prst="rect">
            <a:avLst/>
          </a:prstGeom>
          <a:noFill/>
          <a:ln/>
        </p:spPr>
        <p:txBody>
          <a:bodyPr wrap="none" lIns="0" tIns="0" rIns="0" bIns="0" rtlCol="0" anchor="t"/>
          <a:lstStyle/>
          <a:p>
            <a:pPr algn="ctr" indent="0" marL="0">
              <a:lnSpc>
                <a:spcPts val="4850"/>
              </a:lnSpc>
              <a:buNone/>
            </a:pPr>
            <a:r>
              <a:rPr lang="en-US" sz="4850" dirty="0">
                <a:solidFill>
                  <a:srgbClr val="3B3535"/>
                </a:solidFill>
                <a:latin typeface="Sora Semi Bold" pitchFamily="34" charset="0"/>
                <a:ea typeface="Sora Semi Bold" pitchFamily="34" charset="-122"/>
                <a:cs typeface="Sora Semi Bold" pitchFamily="34" charset="-120"/>
              </a:rPr>
              <a:t>$60</a:t>
            </a:r>
            <a:endParaRPr lang="en-US" sz="4850" dirty="0"/>
          </a:p>
        </p:txBody>
      </p:sp>
      <p:sp>
        <p:nvSpPr>
          <p:cNvPr id="11" name="Text 8"/>
          <p:cNvSpPr/>
          <p:nvPr/>
        </p:nvSpPr>
        <p:spPr>
          <a:xfrm>
            <a:off x="11488936" y="2355413"/>
            <a:ext cx="2393633" cy="307419"/>
          </a:xfrm>
          <a:prstGeom prst="rect">
            <a:avLst/>
          </a:prstGeom>
          <a:noFill/>
          <a:ln/>
        </p:spPr>
        <p:txBody>
          <a:bodyPr wrap="none" lIns="0" tIns="0" rIns="0" bIns="0" rtlCol="0" anchor="t"/>
          <a:lstStyle/>
          <a:p>
            <a:pPr algn="ctr" indent="0" marL="0">
              <a:lnSpc>
                <a:spcPts val="2400"/>
              </a:lnSpc>
              <a:buNone/>
            </a:pPr>
            <a:r>
              <a:rPr lang="en-US" sz="1900" dirty="0">
                <a:solidFill>
                  <a:srgbClr val="3B3535"/>
                </a:solidFill>
                <a:latin typeface="Sora Semi Bold" pitchFamily="34" charset="0"/>
                <a:ea typeface="Sora Semi Bold" pitchFamily="34" charset="-122"/>
                <a:cs typeface="Sora Semi Bold" pitchFamily="34" charset="-120"/>
              </a:rPr>
              <a:t>Average Purchase</a:t>
            </a:r>
            <a:endParaRPr lang="en-US" sz="1900" dirty="0"/>
          </a:p>
        </p:txBody>
      </p:sp>
      <p:sp>
        <p:nvSpPr>
          <p:cNvPr id="12" name="Text 9"/>
          <p:cNvSpPr/>
          <p:nvPr/>
        </p:nvSpPr>
        <p:spPr>
          <a:xfrm>
            <a:off x="11488936" y="2774990"/>
            <a:ext cx="2393633" cy="598170"/>
          </a:xfrm>
          <a:prstGeom prst="rect">
            <a:avLst/>
          </a:prstGeom>
          <a:noFill/>
          <a:ln/>
        </p:spPr>
        <p:txBody>
          <a:bodyPr wrap="square" lIns="0" tIns="0" rIns="0" bIns="0" rtlCol="0" anchor="t"/>
          <a:lstStyle/>
          <a:p>
            <a:pPr algn="ctr"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Mean transaction value across all customers</a:t>
            </a:r>
            <a:endParaRPr lang="en-US" sz="1450" dirty="0"/>
          </a:p>
        </p:txBody>
      </p:sp>
      <p:sp>
        <p:nvSpPr>
          <p:cNvPr id="13" name="Text 10"/>
          <p:cNvSpPr/>
          <p:nvPr/>
        </p:nvSpPr>
        <p:spPr>
          <a:xfrm>
            <a:off x="8861584" y="4139565"/>
            <a:ext cx="2393633" cy="616982"/>
          </a:xfrm>
          <a:prstGeom prst="rect">
            <a:avLst/>
          </a:prstGeom>
          <a:noFill/>
          <a:ln/>
        </p:spPr>
        <p:txBody>
          <a:bodyPr wrap="none" lIns="0" tIns="0" rIns="0" bIns="0" rtlCol="0" anchor="t"/>
          <a:lstStyle/>
          <a:p>
            <a:pPr algn="ctr" indent="0" marL="0">
              <a:lnSpc>
                <a:spcPts val="4850"/>
              </a:lnSpc>
              <a:buNone/>
            </a:pPr>
            <a:r>
              <a:rPr lang="en-US" sz="4850" dirty="0">
                <a:solidFill>
                  <a:srgbClr val="3B3535"/>
                </a:solidFill>
                <a:latin typeface="Sora Semi Bold" pitchFamily="34" charset="0"/>
                <a:ea typeface="Sora Semi Bold" pitchFamily="34" charset="-122"/>
                <a:cs typeface="Sora Semi Bold" pitchFamily="34" charset="-120"/>
              </a:rPr>
              <a:t>50</a:t>
            </a:r>
            <a:endParaRPr lang="en-US" sz="4850" dirty="0"/>
          </a:p>
        </p:txBody>
      </p:sp>
      <p:sp>
        <p:nvSpPr>
          <p:cNvPr id="14" name="Text 11"/>
          <p:cNvSpPr/>
          <p:nvPr/>
        </p:nvSpPr>
        <p:spPr>
          <a:xfrm>
            <a:off x="8861584" y="4990148"/>
            <a:ext cx="2393633" cy="307419"/>
          </a:xfrm>
          <a:prstGeom prst="rect">
            <a:avLst/>
          </a:prstGeom>
          <a:noFill/>
          <a:ln/>
        </p:spPr>
        <p:txBody>
          <a:bodyPr wrap="none" lIns="0" tIns="0" rIns="0" bIns="0" rtlCol="0" anchor="t"/>
          <a:lstStyle/>
          <a:p>
            <a:pPr algn="ctr" indent="0" marL="0">
              <a:lnSpc>
                <a:spcPts val="2400"/>
              </a:lnSpc>
              <a:buNone/>
            </a:pPr>
            <a:r>
              <a:rPr lang="en-US" sz="1900" dirty="0">
                <a:solidFill>
                  <a:srgbClr val="3B3535"/>
                </a:solidFill>
                <a:latin typeface="Sora Semi Bold" pitchFamily="34" charset="0"/>
                <a:ea typeface="Sora Semi Bold" pitchFamily="34" charset="-122"/>
                <a:cs typeface="Sora Semi Bold" pitchFamily="34" charset="-120"/>
              </a:rPr>
              <a:t>Locations</a:t>
            </a:r>
            <a:endParaRPr lang="en-US" sz="1900" dirty="0"/>
          </a:p>
        </p:txBody>
      </p:sp>
      <p:sp>
        <p:nvSpPr>
          <p:cNvPr id="15" name="Text 12"/>
          <p:cNvSpPr/>
          <p:nvPr/>
        </p:nvSpPr>
        <p:spPr>
          <a:xfrm>
            <a:off x="8861584" y="5409724"/>
            <a:ext cx="2393633" cy="598170"/>
          </a:xfrm>
          <a:prstGeom prst="rect">
            <a:avLst/>
          </a:prstGeom>
          <a:noFill/>
          <a:ln/>
        </p:spPr>
        <p:txBody>
          <a:bodyPr wrap="square" lIns="0" tIns="0" rIns="0" bIns="0" rtlCol="0" anchor="t"/>
          <a:lstStyle/>
          <a:p>
            <a:pPr algn="ctr"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Geographic coverage across diverse markets</a:t>
            </a:r>
            <a:endParaRPr lang="en-US" sz="1450" dirty="0"/>
          </a:p>
        </p:txBody>
      </p:sp>
      <p:sp>
        <p:nvSpPr>
          <p:cNvPr id="16" name="Text 13"/>
          <p:cNvSpPr/>
          <p:nvPr/>
        </p:nvSpPr>
        <p:spPr>
          <a:xfrm>
            <a:off x="6234232" y="6218158"/>
            <a:ext cx="7648337" cy="1495425"/>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Our dataset captures rich customer demographics including age, gender, and location, alongside detailed purchase information such as item category, amount, season, size, and color. Shopping behavior metrics include discount usage, promo codes, previous purchases, frequency, review ratings, and shipping preferences.</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506379"/>
            <a:ext cx="7627382" cy="1247061"/>
          </a:xfrm>
          <a:prstGeom prst="rect">
            <a:avLst/>
          </a:prstGeom>
          <a:noFill/>
          <a:ln/>
        </p:spPr>
        <p:txBody>
          <a:bodyPr wrap="square" lIns="0" tIns="0" rIns="0" bIns="0" rtlCol="0" anchor="t"/>
          <a:lstStyle/>
          <a:p>
            <a:pPr algn="l" indent="0" marL="0">
              <a:lnSpc>
                <a:spcPts val="4900"/>
              </a:lnSpc>
              <a:buNone/>
            </a:pPr>
            <a:r>
              <a:rPr lang="en-US" sz="3900" dirty="0">
                <a:solidFill>
                  <a:srgbClr val="1F1E1E"/>
                </a:solidFill>
                <a:latin typeface="Sora Semi Bold" pitchFamily="34" charset="0"/>
                <a:ea typeface="Sora Semi Bold" pitchFamily="34" charset="-122"/>
                <a:cs typeface="Sora Semi Bold" pitchFamily="34" charset="-120"/>
              </a:rPr>
              <a:t>Data Preparation &amp; Python Analysis</a:t>
            </a:r>
            <a:endParaRPr lang="en-US" sz="3900" dirty="0"/>
          </a:p>
        </p:txBody>
      </p:sp>
      <p:sp>
        <p:nvSpPr>
          <p:cNvPr id="4" name="Text 1"/>
          <p:cNvSpPr/>
          <p:nvPr/>
        </p:nvSpPr>
        <p:spPr>
          <a:xfrm>
            <a:off x="758309" y="3227308"/>
            <a:ext cx="2872145"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Sora Semi Bold" pitchFamily="34" charset="0"/>
                <a:ea typeface="Sora Semi Bold" pitchFamily="34" charset="-122"/>
                <a:cs typeface="Sora Semi Bold" pitchFamily="34" charset="-120"/>
              </a:rPr>
              <a:t>Data Cleaning Process</a:t>
            </a:r>
            <a:endParaRPr lang="en-US" sz="1950" dirty="0"/>
          </a:p>
        </p:txBody>
      </p:sp>
      <p:sp>
        <p:nvSpPr>
          <p:cNvPr id="5" name="Text 2"/>
          <p:cNvSpPr/>
          <p:nvPr/>
        </p:nvSpPr>
        <p:spPr>
          <a:xfrm>
            <a:off x="758309" y="3728561"/>
            <a:ext cx="3582472" cy="60650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3B3535"/>
                </a:solidFill>
                <a:latin typeface="Sora Light" pitchFamily="34" charset="0"/>
                <a:ea typeface="Sora Light" pitchFamily="34" charset="-122"/>
                <a:cs typeface="Sora Light" pitchFamily="34" charset="-120"/>
              </a:rPr>
              <a:t>Loaded dataset using pandas for initial exploration</a:t>
            </a:r>
            <a:endParaRPr lang="en-US" sz="1450" dirty="0"/>
          </a:p>
        </p:txBody>
      </p:sp>
      <p:sp>
        <p:nvSpPr>
          <p:cNvPr id="6" name="Text 3"/>
          <p:cNvSpPr/>
          <p:nvPr/>
        </p:nvSpPr>
        <p:spPr>
          <a:xfrm>
            <a:off x="758309" y="4401383"/>
            <a:ext cx="3582472" cy="909757"/>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3B3535"/>
                </a:solidFill>
                <a:latin typeface="Sora Light" pitchFamily="34" charset="0"/>
                <a:ea typeface="Sora Light" pitchFamily="34" charset="-122"/>
                <a:cs typeface="Sora Light" pitchFamily="34" charset="-120"/>
              </a:rPr>
              <a:t>Handled 37 missing values in Review Rating using median imputation by category</a:t>
            </a:r>
            <a:endParaRPr lang="en-US" sz="1450" dirty="0"/>
          </a:p>
        </p:txBody>
      </p:sp>
      <p:sp>
        <p:nvSpPr>
          <p:cNvPr id="7" name="Text 4"/>
          <p:cNvSpPr/>
          <p:nvPr/>
        </p:nvSpPr>
        <p:spPr>
          <a:xfrm>
            <a:off x="758309" y="5377458"/>
            <a:ext cx="3582472" cy="60650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3B3535"/>
                </a:solidFill>
                <a:latin typeface="Sora Light" pitchFamily="34" charset="0"/>
                <a:ea typeface="Sora Light" pitchFamily="34" charset="-122"/>
                <a:cs typeface="Sora Light" pitchFamily="34" charset="-120"/>
              </a:rPr>
              <a:t>Standardized column names to snake_case format</a:t>
            </a:r>
            <a:endParaRPr lang="en-US" sz="1450" dirty="0"/>
          </a:p>
        </p:txBody>
      </p:sp>
      <p:sp>
        <p:nvSpPr>
          <p:cNvPr id="8" name="Text 5"/>
          <p:cNvSpPr/>
          <p:nvPr/>
        </p:nvSpPr>
        <p:spPr>
          <a:xfrm>
            <a:off x="758309" y="6050280"/>
            <a:ext cx="3582472" cy="60650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3B3535"/>
                </a:solidFill>
                <a:latin typeface="Sora Light" pitchFamily="34" charset="0"/>
                <a:ea typeface="Sora Light" pitchFamily="34" charset="-122"/>
                <a:cs typeface="Sora Light" pitchFamily="34" charset="-120"/>
              </a:rPr>
              <a:t>Verified data consistency and removed redundant columns</a:t>
            </a:r>
            <a:endParaRPr lang="en-US" sz="1450" dirty="0"/>
          </a:p>
        </p:txBody>
      </p:sp>
      <p:sp>
        <p:nvSpPr>
          <p:cNvPr id="9" name="Text 6"/>
          <p:cNvSpPr/>
          <p:nvPr/>
        </p:nvSpPr>
        <p:spPr>
          <a:xfrm>
            <a:off x="4810839" y="3227308"/>
            <a:ext cx="2564963"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Sora Semi Bold" pitchFamily="34" charset="0"/>
                <a:ea typeface="Sora Semi Bold" pitchFamily="34" charset="-122"/>
                <a:cs typeface="Sora Semi Bold" pitchFamily="34" charset="-120"/>
              </a:rPr>
              <a:t>Feature Engineering</a:t>
            </a:r>
            <a:endParaRPr lang="en-US" sz="1950" dirty="0"/>
          </a:p>
        </p:txBody>
      </p:sp>
      <p:sp>
        <p:nvSpPr>
          <p:cNvPr id="10" name="Text 7"/>
          <p:cNvSpPr/>
          <p:nvPr/>
        </p:nvSpPr>
        <p:spPr>
          <a:xfrm>
            <a:off x="4810839" y="3728561"/>
            <a:ext cx="3582472" cy="909757"/>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3B3535"/>
                </a:solidFill>
                <a:latin typeface="Sora Light" pitchFamily="34" charset="0"/>
                <a:ea typeface="Sora Light" pitchFamily="34" charset="-122"/>
                <a:cs typeface="Sora Light" pitchFamily="34" charset="-120"/>
              </a:rPr>
              <a:t>Created age_group column by binning customer ages into segments</a:t>
            </a:r>
            <a:endParaRPr lang="en-US" sz="1450" dirty="0"/>
          </a:p>
        </p:txBody>
      </p:sp>
      <p:sp>
        <p:nvSpPr>
          <p:cNvPr id="11" name="Text 8"/>
          <p:cNvSpPr/>
          <p:nvPr/>
        </p:nvSpPr>
        <p:spPr>
          <a:xfrm>
            <a:off x="4810839" y="4704636"/>
            <a:ext cx="3582472" cy="909757"/>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3B3535"/>
                </a:solidFill>
                <a:latin typeface="Sora Light" pitchFamily="34" charset="0"/>
                <a:ea typeface="Sora Light" pitchFamily="34" charset="-122"/>
                <a:cs typeface="Sora Light" pitchFamily="34" charset="-120"/>
              </a:rPr>
              <a:t>Generated purchase_frequency_days from transaction data</a:t>
            </a:r>
            <a:endParaRPr lang="en-US" sz="1450" dirty="0"/>
          </a:p>
        </p:txBody>
      </p:sp>
      <p:sp>
        <p:nvSpPr>
          <p:cNvPr id="12" name="Text 9"/>
          <p:cNvSpPr/>
          <p:nvPr/>
        </p:nvSpPr>
        <p:spPr>
          <a:xfrm>
            <a:off x="4810839" y="5680710"/>
            <a:ext cx="3582472" cy="909757"/>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3B3535"/>
                </a:solidFill>
                <a:latin typeface="Sora Light" pitchFamily="34" charset="0"/>
                <a:ea typeface="Sora Light" pitchFamily="34" charset="-122"/>
                <a:cs typeface="Sora Light" pitchFamily="34" charset="-120"/>
              </a:rPr>
              <a:t>Integrated cleaned data into PostgreSQL for advanced SQL analysis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9720" y="426006"/>
            <a:ext cx="8338899" cy="509707"/>
          </a:xfrm>
          <a:prstGeom prst="rect">
            <a:avLst/>
          </a:prstGeom>
          <a:noFill/>
          <a:ln/>
        </p:spPr>
        <p:txBody>
          <a:bodyPr wrap="none" lIns="0" tIns="0" rIns="0" bIns="0" rtlCol="0" anchor="t"/>
          <a:lstStyle/>
          <a:p>
            <a:pPr algn="l" indent="0" marL="0">
              <a:lnSpc>
                <a:spcPts val="4000"/>
              </a:lnSpc>
              <a:buNone/>
            </a:pPr>
            <a:r>
              <a:rPr lang="en-US" sz="3200" dirty="0">
                <a:solidFill>
                  <a:srgbClr val="1F1E1E"/>
                </a:solidFill>
                <a:latin typeface="Sora Semi Bold" pitchFamily="34" charset="0"/>
                <a:ea typeface="Sora Semi Bold" pitchFamily="34" charset="-122"/>
                <a:cs typeface="Sora Semi Bold" pitchFamily="34" charset="-120"/>
              </a:rPr>
              <a:t>Revenue Insights by Customer Segment</a:t>
            </a:r>
            <a:endParaRPr lang="en-US" sz="3200" dirty="0"/>
          </a:p>
        </p:txBody>
      </p:sp>
      <p:sp>
        <p:nvSpPr>
          <p:cNvPr id="3" name="Shape 1"/>
          <p:cNvSpPr/>
          <p:nvPr/>
        </p:nvSpPr>
        <p:spPr>
          <a:xfrm>
            <a:off x="619720" y="1245513"/>
            <a:ext cx="6617970" cy="1508879"/>
          </a:xfrm>
          <a:prstGeom prst="roundRect">
            <a:avLst>
              <a:gd name="adj" fmla="val 4313"/>
            </a:avLst>
          </a:prstGeom>
          <a:solidFill>
            <a:srgbClr val="F9D2D6"/>
          </a:solidFill>
          <a:ln w="7620">
            <a:solidFill>
              <a:srgbClr val="DFB8BC"/>
            </a:solidFill>
            <a:prstDash val="solid"/>
          </a:ln>
        </p:spPr>
      </p:sp>
      <p:sp>
        <p:nvSpPr>
          <p:cNvPr id="4" name="Text 2"/>
          <p:cNvSpPr/>
          <p:nvPr/>
        </p:nvSpPr>
        <p:spPr>
          <a:xfrm>
            <a:off x="782241" y="1408033"/>
            <a:ext cx="2038826" cy="254794"/>
          </a:xfrm>
          <a:prstGeom prst="rect">
            <a:avLst/>
          </a:prstGeom>
          <a:noFill/>
          <a:ln/>
        </p:spPr>
        <p:txBody>
          <a:bodyPr wrap="none" lIns="0" tIns="0" rIns="0" bIns="0" rtlCol="0" anchor="t"/>
          <a:lstStyle/>
          <a:p>
            <a:pPr algn="l" indent="0" marL="0">
              <a:lnSpc>
                <a:spcPts val="2000"/>
              </a:lnSpc>
              <a:buNone/>
            </a:pPr>
            <a:r>
              <a:rPr lang="en-US" sz="1600" dirty="0">
                <a:solidFill>
                  <a:srgbClr val="3B3535"/>
                </a:solidFill>
                <a:latin typeface="Sora Semi Bold" pitchFamily="34" charset="0"/>
                <a:ea typeface="Sora Semi Bold" pitchFamily="34" charset="-122"/>
                <a:cs typeface="Sora Semi Bold" pitchFamily="34" charset="-120"/>
              </a:rPr>
              <a:t>Male Customers</a:t>
            </a:r>
            <a:endParaRPr lang="en-US" sz="1600" dirty="0"/>
          </a:p>
        </p:txBody>
      </p:sp>
      <p:sp>
        <p:nvSpPr>
          <p:cNvPr id="5" name="Text 3"/>
          <p:cNvSpPr/>
          <p:nvPr/>
        </p:nvSpPr>
        <p:spPr>
          <a:xfrm>
            <a:off x="782241" y="1755696"/>
            <a:ext cx="6292929" cy="247769"/>
          </a:xfrm>
          <a:prstGeom prst="rect">
            <a:avLst/>
          </a:prstGeom>
          <a:noFill/>
          <a:ln/>
        </p:spPr>
        <p:txBody>
          <a:bodyPr wrap="none" lIns="0" tIns="0" rIns="0" bIns="0" rtlCol="0" anchor="t"/>
          <a:lstStyle/>
          <a:p>
            <a:pPr algn="l" indent="0" marL="0">
              <a:lnSpc>
                <a:spcPts val="1950"/>
              </a:lnSpc>
              <a:buNone/>
            </a:pPr>
            <a:r>
              <a:rPr lang="en-US" sz="1200" b="1" dirty="0">
                <a:solidFill>
                  <a:srgbClr val="3B3535"/>
                </a:solidFill>
                <a:latin typeface="Sora Light" pitchFamily="34" charset="0"/>
                <a:ea typeface="Sora Light" pitchFamily="34" charset="-122"/>
                <a:cs typeface="Sora Light" pitchFamily="34" charset="-120"/>
              </a:rPr>
              <a:t>$157,890</a:t>
            </a:r>
            <a:pPr algn="l" indent="0" marL="0">
              <a:lnSpc>
                <a:spcPts val="1950"/>
              </a:lnSpc>
              <a:buNone/>
            </a:pPr>
            <a:r>
              <a:rPr lang="en-US" sz="1200" dirty="0">
                <a:solidFill>
                  <a:srgbClr val="3B3535"/>
                </a:solidFill>
                <a:latin typeface="Sora Light" pitchFamily="34" charset="0"/>
                <a:ea typeface="Sora Light" pitchFamily="34" charset="-122"/>
                <a:cs typeface="Sora Light" pitchFamily="34" charset="-120"/>
              </a:rPr>
              <a:t> total revenue</a:t>
            </a:r>
            <a:endParaRPr lang="en-US" sz="1200" dirty="0"/>
          </a:p>
        </p:txBody>
      </p:sp>
      <p:sp>
        <p:nvSpPr>
          <p:cNvPr id="6" name="Text 4"/>
          <p:cNvSpPr/>
          <p:nvPr/>
        </p:nvSpPr>
        <p:spPr>
          <a:xfrm>
            <a:off x="782241" y="2096333"/>
            <a:ext cx="6292929" cy="495538"/>
          </a:xfrm>
          <a:prstGeom prst="rect">
            <a:avLst/>
          </a:prstGeom>
          <a:noFill/>
          <a:ln/>
        </p:spPr>
        <p:txBody>
          <a:bodyPr wrap="square" lIns="0" tIns="0" rIns="0" bIns="0" rtlCol="0" anchor="t"/>
          <a:lstStyle/>
          <a:p>
            <a:pPr algn="l" indent="0" marL="0">
              <a:lnSpc>
                <a:spcPts val="1950"/>
              </a:lnSpc>
              <a:buNone/>
            </a:pPr>
            <a:r>
              <a:rPr lang="en-US" sz="1200" dirty="0">
                <a:solidFill>
                  <a:srgbClr val="3B3535"/>
                </a:solidFill>
                <a:latin typeface="Sora Light" pitchFamily="34" charset="0"/>
                <a:ea typeface="Sora Light" pitchFamily="34" charset="-122"/>
                <a:cs typeface="Sora Light" pitchFamily="34" charset="-120"/>
              </a:rPr>
              <a:t>Representing 68% of total sales and demonstrating significantly higher spending patterns</a:t>
            </a:r>
            <a:endParaRPr lang="en-US" sz="1200" dirty="0"/>
          </a:p>
        </p:txBody>
      </p:sp>
      <p:sp>
        <p:nvSpPr>
          <p:cNvPr id="7" name="Shape 5"/>
          <p:cNvSpPr/>
          <p:nvPr/>
        </p:nvSpPr>
        <p:spPr>
          <a:xfrm>
            <a:off x="7392591" y="1245513"/>
            <a:ext cx="6618089" cy="1508879"/>
          </a:xfrm>
          <a:prstGeom prst="roundRect">
            <a:avLst>
              <a:gd name="adj" fmla="val 4313"/>
            </a:avLst>
          </a:prstGeom>
          <a:solidFill>
            <a:srgbClr val="F9D2D6"/>
          </a:solidFill>
          <a:ln w="7620">
            <a:solidFill>
              <a:srgbClr val="DFB8BC"/>
            </a:solidFill>
            <a:prstDash val="solid"/>
          </a:ln>
        </p:spPr>
      </p:sp>
      <p:sp>
        <p:nvSpPr>
          <p:cNvPr id="8" name="Text 6"/>
          <p:cNvSpPr/>
          <p:nvPr/>
        </p:nvSpPr>
        <p:spPr>
          <a:xfrm>
            <a:off x="7555111" y="1408033"/>
            <a:ext cx="2038826" cy="254794"/>
          </a:xfrm>
          <a:prstGeom prst="rect">
            <a:avLst/>
          </a:prstGeom>
          <a:noFill/>
          <a:ln/>
        </p:spPr>
        <p:txBody>
          <a:bodyPr wrap="none" lIns="0" tIns="0" rIns="0" bIns="0" rtlCol="0" anchor="t"/>
          <a:lstStyle/>
          <a:p>
            <a:pPr algn="l" indent="0" marL="0">
              <a:lnSpc>
                <a:spcPts val="2000"/>
              </a:lnSpc>
              <a:buNone/>
            </a:pPr>
            <a:r>
              <a:rPr lang="en-US" sz="1600" dirty="0">
                <a:solidFill>
                  <a:srgbClr val="3B3535"/>
                </a:solidFill>
                <a:latin typeface="Sora Semi Bold" pitchFamily="34" charset="0"/>
                <a:ea typeface="Sora Semi Bold" pitchFamily="34" charset="-122"/>
                <a:cs typeface="Sora Semi Bold" pitchFamily="34" charset="-120"/>
              </a:rPr>
              <a:t>Female Customers</a:t>
            </a:r>
            <a:endParaRPr lang="en-US" sz="1600" dirty="0"/>
          </a:p>
        </p:txBody>
      </p:sp>
      <p:sp>
        <p:nvSpPr>
          <p:cNvPr id="9" name="Text 7"/>
          <p:cNvSpPr/>
          <p:nvPr/>
        </p:nvSpPr>
        <p:spPr>
          <a:xfrm>
            <a:off x="7555111" y="1755696"/>
            <a:ext cx="6293048" cy="247769"/>
          </a:xfrm>
          <a:prstGeom prst="rect">
            <a:avLst/>
          </a:prstGeom>
          <a:noFill/>
          <a:ln/>
        </p:spPr>
        <p:txBody>
          <a:bodyPr wrap="none" lIns="0" tIns="0" rIns="0" bIns="0" rtlCol="0" anchor="t"/>
          <a:lstStyle/>
          <a:p>
            <a:pPr algn="l" indent="0" marL="0">
              <a:lnSpc>
                <a:spcPts val="1950"/>
              </a:lnSpc>
              <a:buNone/>
            </a:pPr>
            <a:r>
              <a:rPr lang="en-US" sz="1200" b="1" dirty="0">
                <a:solidFill>
                  <a:srgbClr val="3B3535"/>
                </a:solidFill>
                <a:latin typeface="Sora Light" pitchFamily="34" charset="0"/>
                <a:ea typeface="Sora Light" pitchFamily="34" charset="-122"/>
                <a:cs typeface="Sora Light" pitchFamily="34" charset="-120"/>
              </a:rPr>
              <a:t>$75,191</a:t>
            </a:r>
            <a:pPr algn="l" indent="0" marL="0">
              <a:lnSpc>
                <a:spcPts val="1950"/>
              </a:lnSpc>
              <a:buNone/>
            </a:pPr>
            <a:r>
              <a:rPr lang="en-US" sz="1200" dirty="0">
                <a:solidFill>
                  <a:srgbClr val="3B3535"/>
                </a:solidFill>
                <a:latin typeface="Sora Light" pitchFamily="34" charset="0"/>
                <a:ea typeface="Sora Light" pitchFamily="34" charset="-122"/>
                <a:cs typeface="Sora Light" pitchFamily="34" charset="-120"/>
              </a:rPr>
              <a:t> total revenue</a:t>
            </a:r>
            <a:endParaRPr lang="en-US" sz="1200" dirty="0"/>
          </a:p>
        </p:txBody>
      </p:sp>
      <p:sp>
        <p:nvSpPr>
          <p:cNvPr id="10" name="Text 8"/>
          <p:cNvSpPr/>
          <p:nvPr/>
        </p:nvSpPr>
        <p:spPr>
          <a:xfrm>
            <a:off x="7555111" y="2096333"/>
            <a:ext cx="6293048" cy="247769"/>
          </a:xfrm>
          <a:prstGeom prst="rect">
            <a:avLst/>
          </a:prstGeom>
          <a:noFill/>
          <a:ln/>
        </p:spPr>
        <p:txBody>
          <a:bodyPr wrap="none" lIns="0" tIns="0" rIns="0" bIns="0" rtlCol="0" anchor="t"/>
          <a:lstStyle/>
          <a:p>
            <a:pPr algn="l" indent="0" marL="0">
              <a:lnSpc>
                <a:spcPts val="1950"/>
              </a:lnSpc>
              <a:buNone/>
            </a:pPr>
            <a:r>
              <a:rPr lang="en-US" sz="1200" dirty="0">
                <a:solidFill>
                  <a:srgbClr val="3B3535"/>
                </a:solidFill>
                <a:latin typeface="Sora Light" pitchFamily="34" charset="0"/>
                <a:ea typeface="Sora Light" pitchFamily="34" charset="-122"/>
                <a:cs typeface="Sora Light" pitchFamily="34" charset="-120"/>
              </a:rPr>
              <a:t>Comprising 32% of total sales with opportunities for targeted growth strategies</a:t>
            </a:r>
            <a:endParaRPr lang="en-US" sz="1200" dirty="0"/>
          </a:p>
        </p:txBody>
      </p:sp>
      <p:sp>
        <p:nvSpPr>
          <p:cNvPr id="11" name="Text 9"/>
          <p:cNvSpPr/>
          <p:nvPr/>
        </p:nvSpPr>
        <p:spPr>
          <a:xfrm>
            <a:off x="619720" y="3083600"/>
            <a:ext cx="2813447" cy="254794"/>
          </a:xfrm>
          <a:prstGeom prst="rect">
            <a:avLst/>
          </a:prstGeom>
          <a:noFill/>
          <a:ln/>
        </p:spPr>
        <p:txBody>
          <a:bodyPr wrap="none" lIns="0" tIns="0" rIns="0" bIns="0" rtlCol="0" anchor="t"/>
          <a:lstStyle/>
          <a:p>
            <a:pPr algn="l" indent="0" marL="0">
              <a:lnSpc>
                <a:spcPts val="2000"/>
              </a:lnSpc>
              <a:buNone/>
            </a:pPr>
            <a:r>
              <a:rPr lang="en-US" sz="1600" dirty="0">
                <a:solidFill>
                  <a:srgbClr val="1F1E1E"/>
                </a:solidFill>
                <a:latin typeface="Sora Semi Bold" pitchFamily="34" charset="0"/>
                <a:ea typeface="Sora Semi Bold" pitchFamily="34" charset="-122"/>
                <a:cs typeface="Sora Semi Bold" pitchFamily="34" charset="-120"/>
              </a:rPr>
              <a:t>High-Value Discount Users</a:t>
            </a:r>
            <a:endParaRPr lang="en-US" sz="1600" dirty="0"/>
          </a:p>
        </p:txBody>
      </p:sp>
      <p:sp>
        <p:nvSpPr>
          <p:cNvPr id="12" name="Text 10"/>
          <p:cNvSpPr/>
          <p:nvPr/>
        </p:nvSpPr>
        <p:spPr>
          <a:xfrm>
            <a:off x="619720" y="3493294"/>
            <a:ext cx="7883366" cy="743307"/>
          </a:xfrm>
          <a:prstGeom prst="rect">
            <a:avLst/>
          </a:prstGeom>
          <a:noFill/>
          <a:ln/>
        </p:spPr>
        <p:txBody>
          <a:bodyPr wrap="square" lIns="0" tIns="0" rIns="0" bIns="0" rtlCol="0" anchor="t"/>
          <a:lstStyle/>
          <a:p>
            <a:pPr algn="l" indent="0" marL="0">
              <a:lnSpc>
                <a:spcPts val="1950"/>
              </a:lnSpc>
              <a:buNone/>
            </a:pPr>
            <a:r>
              <a:rPr lang="en-US" sz="1200" dirty="0">
                <a:solidFill>
                  <a:srgbClr val="3B3535"/>
                </a:solidFill>
                <a:latin typeface="Sora Light" pitchFamily="34" charset="0"/>
                <a:ea typeface="Sora Light" pitchFamily="34" charset="-122"/>
                <a:cs typeface="Sora Light" pitchFamily="34" charset="-120"/>
              </a:rPr>
              <a:t>Identified </a:t>
            </a:r>
            <a:pPr algn="l" indent="0" marL="0">
              <a:lnSpc>
                <a:spcPts val="1950"/>
              </a:lnSpc>
              <a:buNone/>
            </a:pPr>
            <a:r>
              <a:rPr lang="en-US" sz="1200" b="1" dirty="0">
                <a:solidFill>
                  <a:srgbClr val="3B3535"/>
                </a:solidFill>
                <a:latin typeface="Sora Light" pitchFamily="34" charset="0"/>
                <a:ea typeface="Sora Light" pitchFamily="34" charset="-122"/>
                <a:cs typeface="Sora Light" pitchFamily="34" charset="-120"/>
              </a:rPr>
              <a:t>839 customers</a:t>
            </a:r>
            <a:pPr algn="l" indent="0" marL="0">
              <a:lnSpc>
                <a:spcPts val="1950"/>
              </a:lnSpc>
              <a:buNone/>
            </a:pPr>
            <a:r>
              <a:rPr lang="en-US" sz="1200" dirty="0">
                <a:solidFill>
                  <a:srgbClr val="3B3535"/>
                </a:solidFill>
                <a:latin typeface="Sora Light" pitchFamily="34" charset="0"/>
                <a:ea typeface="Sora Light" pitchFamily="34" charset="-122"/>
                <a:cs typeface="Sora Light" pitchFamily="34" charset="-120"/>
              </a:rPr>
              <a:t> who used discounts but still spent above the average purchase amount of $60. These savvy shoppers represent a key segment that responds to promotions while maintaining strong spending levels.</a:t>
            </a:r>
            <a:endParaRPr lang="en-US" sz="1200" dirty="0"/>
          </a:p>
        </p:txBody>
      </p:sp>
      <p:pic>
        <p:nvPicPr>
          <p:cNvPr id="13" name="Image 0" descr="preencoded.png">    </p:cNvPr>
          <p:cNvPicPr>
            <a:picLocks noChangeAspect="1"/>
          </p:cNvPicPr>
          <p:nvPr/>
        </p:nvPicPr>
        <p:blipFill>
          <a:blip r:embed="rId1"/>
          <a:stretch>
            <a:fillRect/>
          </a:stretch>
        </p:blipFill>
        <p:spPr>
          <a:xfrm>
            <a:off x="8888611" y="3103007"/>
            <a:ext cx="5129570" cy="51295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723900"/>
            <a:ext cx="11272599" cy="623530"/>
          </a:xfrm>
          <a:prstGeom prst="rect">
            <a:avLst/>
          </a:prstGeom>
          <a:noFill/>
          <a:ln/>
        </p:spPr>
        <p:txBody>
          <a:bodyPr wrap="none" lIns="0" tIns="0" rIns="0" bIns="0" rtlCol="0" anchor="t"/>
          <a:lstStyle/>
          <a:p>
            <a:pPr algn="l" indent="0" marL="0">
              <a:lnSpc>
                <a:spcPts val="4900"/>
              </a:lnSpc>
              <a:buNone/>
            </a:pPr>
            <a:r>
              <a:rPr lang="en-US" sz="3900" dirty="0">
                <a:solidFill>
                  <a:srgbClr val="1F1E1E"/>
                </a:solidFill>
                <a:latin typeface="Sora Semi Bold" pitchFamily="34" charset="0"/>
                <a:ea typeface="Sora Semi Bold" pitchFamily="34" charset="-122"/>
                <a:cs typeface="Sora Semi Bold" pitchFamily="34" charset="-120"/>
              </a:rPr>
              <a:t>Top-Rated Products &amp; Shipping Preferences</a:t>
            </a:r>
            <a:endParaRPr lang="en-US" sz="3900" dirty="0"/>
          </a:p>
        </p:txBody>
      </p:sp>
      <p:sp>
        <p:nvSpPr>
          <p:cNvPr id="3" name="Shape 1"/>
          <p:cNvSpPr/>
          <p:nvPr/>
        </p:nvSpPr>
        <p:spPr>
          <a:xfrm>
            <a:off x="758309" y="2010847"/>
            <a:ext cx="4244816" cy="1414939"/>
          </a:xfrm>
          <a:prstGeom prst="roundRect">
            <a:avLst>
              <a:gd name="adj" fmla="val 7755"/>
            </a:avLst>
          </a:prstGeom>
          <a:solidFill>
            <a:srgbClr val="FFFFFF"/>
          </a:solidFill>
          <a:ln/>
        </p:spPr>
      </p:sp>
      <p:sp>
        <p:nvSpPr>
          <p:cNvPr id="4" name="Shape 2"/>
          <p:cNvSpPr/>
          <p:nvPr/>
        </p:nvSpPr>
        <p:spPr>
          <a:xfrm>
            <a:off x="758309" y="1987987"/>
            <a:ext cx="4244816" cy="91440"/>
          </a:xfrm>
          <a:prstGeom prst="roundRect">
            <a:avLst>
              <a:gd name="adj" fmla="val 87077"/>
            </a:avLst>
          </a:prstGeom>
          <a:solidFill>
            <a:srgbClr val="DA1B2E"/>
          </a:solidFill>
          <a:ln/>
        </p:spPr>
      </p:sp>
      <p:sp>
        <p:nvSpPr>
          <p:cNvPr id="5" name="Shape 3"/>
          <p:cNvSpPr/>
          <p:nvPr/>
        </p:nvSpPr>
        <p:spPr>
          <a:xfrm>
            <a:off x="2596396" y="1726525"/>
            <a:ext cx="568643" cy="568643"/>
          </a:xfrm>
          <a:prstGeom prst="roundRect">
            <a:avLst>
              <a:gd name="adj" fmla="val 160804"/>
            </a:avLst>
          </a:prstGeom>
          <a:solidFill>
            <a:srgbClr val="DA1B2E"/>
          </a:solidFill>
          <a:ln/>
        </p:spPr>
      </p:sp>
      <p:sp>
        <p:nvSpPr>
          <p:cNvPr id="6" name="Text 4"/>
          <p:cNvSpPr/>
          <p:nvPr/>
        </p:nvSpPr>
        <p:spPr>
          <a:xfrm>
            <a:off x="2767013" y="1868686"/>
            <a:ext cx="227409" cy="284321"/>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Sora Semi Bold" pitchFamily="34" charset="0"/>
                <a:ea typeface="Sora Semi Bold" pitchFamily="34" charset="-122"/>
                <a:cs typeface="Sora Semi Bold" pitchFamily="34" charset="-120"/>
              </a:rPr>
              <a:t>1</a:t>
            </a:r>
            <a:endParaRPr lang="en-US" sz="1750" dirty="0"/>
          </a:p>
        </p:txBody>
      </p:sp>
      <p:sp>
        <p:nvSpPr>
          <p:cNvPr id="7" name="Text 5"/>
          <p:cNvSpPr/>
          <p:nvPr/>
        </p:nvSpPr>
        <p:spPr>
          <a:xfrm>
            <a:off x="970717" y="2484715"/>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Gloves</a:t>
            </a:r>
            <a:endParaRPr lang="en-US" sz="1950" dirty="0"/>
          </a:p>
        </p:txBody>
      </p:sp>
      <p:sp>
        <p:nvSpPr>
          <p:cNvPr id="8" name="Text 6"/>
          <p:cNvSpPr/>
          <p:nvPr/>
        </p:nvSpPr>
        <p:spPr>
          <a:xfrm>
            <a:off x="970717" y="2910126"/>
            <a:ext cx="382000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Average rating: </a:t>
            </a:r>
            <a:pPr algn="l" indent="0" marL="0">
              <a:lnSpc>
                <a:spcPts val="2350"/>
              </a:lnSpc>
              <a:buNone/>
            </a:pPr>
            <a:r>
              <a:rPr lang="en-US" sz="1450" b="1" dirty="0">
                <a:solidFill>
                  <a:srgbClr val="3B3535"/>
                </a:solidFill>
                <a:latin typeface="Sora Light" pitchFamily="34" charset="0"/>
                <a:ea typeface="Sora Light" pitchFamily="34" charset="-122"/>
                <a:cs typeface="Sora Light" pitchFamily="34" charset="-120"/>
              </a:rPr>
              <a:t>3.86</a:t>
            </a:r>
            <a:endParaRPr lang="en-US" sz="1450" dirty="0"/>
          </a:p>
        </p:txBody>
      </p:sp>
      <p:sp>
        <p:nvSpPr>
          <p:cNvPr id="9" name="Shape 7"/>
          <p:cNvSpPr/>
          <p:nvPr/>
        </p:nvSpPr>
        <p:spPr>
          <a:xfrm>
            <a:off x="5192673" y="2010847"/>
            <a:ext cx="4244935" cy="1414939"/>
          </a:xfrm>
          <a:prstGeom prst="roundRect">
            <a:avLst>
              <a:gd name="adj" fmla="val 7755"/>
            </a:avLst>
          </a:prstGeom>
          <a:solidFill>
            <a:srgbClr val="FFFFFF"/>
          </a:solidFill>
          <a:ln/>
        </p:spPr>
      </p:sp>
      <p:sp>
        <p:nvSpPr>
          <p:cNvPr id="10" name="Shape 8"/>
          <p:cNvSpPr/>
          <p:nvPr/>
        </p:nvSpPr>
        <p:spPr>
          <a:xfrm>
            <a:off x="5192673" y="1987987"/>
            <a:ext cx="4244935" cy="91440"/>
          </a:xfrm>
          <a:prstGeom prst="roundRect">
            <a:avLst>
              <a:gd name="adj" fmla="val 87077"/>
            </a:avLst>
          </a:prstGeom>
          <a:solidFill>
            <a:srgbClr val="DA1B2E"/>
          </a:solidFill>
          <a:ln/>
        </p:spPr>
      </p:sp>
      <p:sp>
        <p:nvSpPr>
          <p:cNvPr id="11" name="Shape 9"/>
          <p:cNvSpPr/>
          <p:nvPr/>
        </p:nvSpPr>
        <p:spPr>
          <a:xfrm>
            <a:off x="7030760" y="1726525"/>
            <a:ext cx="568643" cy="568643"/>
          </a:xfrm>
          <a:prstGeom prst="roundRect">
            <a:avLst>
              <a:gd name="adj" fmla="val 160804"/>
            </a:avLst>
          </a:prstGeom>
          <a:solidFill>
            <a:srgbClr val="DA1B2E"/>
          </a:solidFill>
          <a:ln/>
        </p:spPr>
      </p:sp>
      <p:sp>
        <p:nvSpPr>
          <p:cNvPr id="12" name="Text 10"/>
          <p:cNvSpPr/>
          <p:nvPr/>
        </p:nvSpPr>
        <p:spPr>
          <a:xfrm>
            <a:off x="7201376" y="1868686"/>
            <a:ext cx="227409" cy="284321"/>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Sora Semi Bold" pitchFamily="34" charset="0"/>
                <a:ea typeface="Sora Semi Bold" pitchFamily="34" charset="-122"/>
                <a:cs typeface="Sora Semi Bold" pitchFamily="34" charset="-120"/>
              </a:rPr>
              <a:t>2</a:t>
            </a:r>
            <a:endParaRPr lang="en-US" sz="1750" dirty="0"/>
          </a:p>
        </p:txBody>
      </p:sp>
      <p:sp>
        <p:nvSpPr>
          <p:cNvPr id="13" name="Text 11"/>
          <p:cNvSpPr/>
          <p:nvPr/>
        </p:nvSpPr>
        <p:spPr>
          <a:xfrm>
            <a:off x="5405080" y="2484715"/>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Sandals</a:t>
            </a:r>
            <a:endParaRPr lang="en-US" sz="1950" dirty="0"/>
          </a:p>
        </p:txBody>
      </p:sp>
      <p:sp>
        <p:nvSpPr>
          <p:cNvPr id="14" name="Text 12"/>
          <p:cNvSpPr/>
          <p:nvPr/>
        </p:nvSpPr>
        <p:spPr>
          <a:xfrm>
            <a:off x="5405080" y="2910126"/>
            <a:ext cx="3820120"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Average rating: </a:t>
            </a:r>
            <a:pPr algn="l" indent="0" marL="0">
              <a:lnSpc>
                <a:spcPts val="2350"/>
              </a:lnSpc>
              <a:buNone/>
            </a:pPr>
            <a:r>
              <a:rPr lang="en-US" sz="1450" b="1" dirty="0">
                <a:solidFill>
                  <a:srgbClr val="3B3535"/>
                </a:solidFill>
                <a:latin typeface="Sora Light" pitchFamily="34" charset="0"/>
                <a:ea typeface="Sora Light" pitchFamily="34" charset="-122"/>
                <a:cs typeface="Sora Light" pitchFamily="34" charset="-120"/>
              </a:rPr>
              <a:t>3.84</a:t>
            </a:r>
            <a:endParaRPr lang="en-US" sz="1450" dirty="0"/>
          </a:p>
        </p:txBody>
      </p:sp>
      <p:sp>
        <p:nvSpPr>
          <p:cNvPr id="15" name="Shape 13"/>
          <p:cNvSpPr/>
          <p:nvPr/>
        </p:nvSpPr>
        <p:spPr>
          <a:xfrm>
            <a:off x="9627156" y="2010847"/>
            <a:ext cx="4244816" cy="1414939"/>
          </a:xfrm>
          <a:prstGeom prst="roundRect">
            <a:avLst>
              <a:gd name="adj" fmla="val 7755"/>
            </a:avLst>
          </a:prstGeom>
          <a:solidFill>
            <a:srgbClr val="FFFFFF"/>
          </a:solidFill>
          <a:ln/>
        </p:spPr>
      </p:sp>
      <p:sp>
        <p:nvSpPr>
          <p:cNvPr id="16" name="Shape 14"/>
          <p:cNvSpPr/>
          <p:nvPr/>
        </p:nvSpPr>
        <p:spPr>
          <a:xfrm>
            <a:off x="9627156" y="1987987"/>
            <a:ext cx="4244816" cy="91440"/>
          </a:xfrm>
          <a:prstGeom prst="roundRect">
            <a:avLst>
              <a:gd name="adj" fmla="val 87077"/>
            </a:avLst>
          </a:prstGeom>
          <a:solidFill>
            <a:srgbClr val="DA1B2E"/>
          </a:solidFill>
          <a:ln/>
        </p:spPr>
      </p:sp>
      <p:sp>
        <p:nvSpPr>
          <p:cNvPr id="17" name="Shape 15"/>
          <p:cNvSpPr/>
          <p:nvPr/>
        </p:nvSpPr>
        <p:spPr>
          <a:xfrm>
            <a:off x="11465243" y="1726525"/>
            <a:ext cx="568643" cy="568643"/>
          </a:xfrm>
          <a:prstGeom prst="roundRect">
            <a:avLst>
              <a:gd name="adj" fmla="val 160804"/>
            </a:avLst>
          </a:prstGeom>
          <a:solidFill>
            <a:srgbClr val="DA1B2E"/>
          </a:solidFill>
          <a:ln/>
        </p:spPr>
      </p:sp>
      <p:sp>
        <p:nvSpPr>
          <p:cNvPr id="18" name="Text 16"/>
          <p:cNvSpPr/>
          <p:nvPr/>
        </p:nvSpPr>
        <p:spPr>
          <a:xfrm>
            <a:off x="11635859" y="1868686"/>
            <a:ext cx="227409" cy="284321"/>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Sora Semi Bold" pitchFamily="34" charset="0"/>
                <a:ea typeface="Sora Semi Bold" pitchFamily="34" charset="-122"/>
                <a:cs typeface="Sora Semi Bold" pitchFamily="34" charset="-120"/>
              </a:rPr>
              <a:t>3</a:t>
            </a:r>
            <a:endParaRPr lang="en-US" sz="1750" dirty="0"/>
          </a:p>
        </p:txBody>
      </p:sp>
      <p:sp>
        <p:nvSpPr>
          <p:cNvPr id="19" name="Text 17"/>
          <p:cNvSpPr/>
          <p:nvPr/>
        </p:nvSpPr>
        <p:spPr>
          <a:xfrm>
            <a:off x="9839563" y="2484715"/>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Boots</a:t>
            </a:r>
            <a:endParaRPr lang="en-US" sz="1950" dirty="0"/>
          </a:p>
        </p:txBody>
      </p:sp>
      <p:sp>
        <p:nvSpPr>
          <p:cNvPr id="20" name="Text 18"/>
          <p:cNvSpPr/>
          <p:nvPr/>
        </p:nvSpPr>
        <p:spPr>
          <a:xfrm>
            <a:off x="9839563" y="2910126"/>
            <a:ext cx="382000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Average rating: </a:t>
            </a:r>
            <a:pPr algn="l" indent="0" marL="0">
              <a:lnSpc>
                <a:spcPts val="2350"/>
              </a:lnSpc>
              <a:buNone/>
            </a:pPr>
            <a:r>
              <a:rPr lang="en-US" sz="1450" b="1" dirty="0">
                <a:solidFill>
                  <a:srgbClr val="3B3535"/>
                </a:solidFill>
                <a:latin typeface="Sora Light" pitchFamily="34" charset="0"/>
                <a:ea typeface="Sora Light" pitchFamily="34" charset="-122"/>
                <a:cs typeface="Sora Light" pitchFamily="34" charset="-120"/>
              </a:rPr>
              <a:t>3.82</a:t>
            </a:r>
            <a:endParaRPr lang="en-US" sz="1450" dirty="0"/>
          </a:p>
        </p:txBody>
      </p:sp>
      <p:sp>
        <p:nvSpPr>
          <p:cNvPr id="21" name="Shape 19"/>
          <p:cNvSpPr/>
          <p:nvPr/>
        </p:nvSpPr>
        <p:spPr>
          <a:xfrm>
            <a:off x="758309" y="3899654"/>
            <a:ext cx="6461998" cy="1414939"/>
          </a:xfrm>
          <a:prstGeom prst="roundRect">
            <a:avLst>
              <a:gd name="adj" fmla="val 7755"/>
            </a:avLst>
          </a:prstGeom>
          <a:solidFill>
            <a:srgbClr val="FFFFFF"/>
          </a:solidFill>
          <a:ln/>
        </p:spPr>
      </p:sp>
      <p:sp>
        <p:nvSpPr>
          <p:cNvPr id="22" name="Shape 20"/>
          <p:cNvSpPr/>
          <p:nvPr/>
        </p:nvSpPr>
        <p:spPr>
          <a:xfrm>
            <a:off x="758309" y="3876794"/>
            <a:ext cx="6461998" cy="91440"/>
          </a:xfrm>
          <a:prstGeom prst="roundRect">
            <a:avLst>
              <a:gd name="adj" fmla="val 87077"/>
            </a:avLst>
          </a:prstGeom>
          <a:solidFill>
            <a:srgbClr val="DA1B2E"/>
          </a:solidFill>
          <a:ln/>
        </p:spPr>
      </p:sp>
      <p:sp>
        <p:nvSpPr>
          <p:cNvPr id="23" name="Shape 21"/>
          <p:cNvSpPr/>
          <p:nvPr/>
        </p:nvSpPr>
        <p:spPr>
          <a:xfrm>
            <a:off x="3704987" y="3615333"/>
            <a:ext cx="568643" cy="568643"/>
          </a:xfrm>
          <a:prstGeom prst="roundRect">
            <a:avLst>
              <a:gd name="adj" fmla="val 160804"/>
            </a:avLst>
          </a:prstGeom>
          <a:solidFill>
            <a:srgbClr val="DA1B2E"/>
          </a:solidFill>
          <a:ln/>
        </p:spPr>
      </p:sp>
      <p:sp>
        <p:nvSpPr>
          <p:cNvPr id="24" name="Text 22"/>
          <p:cNvSpPr/>
          <p:nvPr/>
        </p:nvSpPr>
        <p:spPr>
          <a:xfrm>
            <a:off x="3875603" y="3757493"/>
            <a:ext cx="227409" cy="284321"/>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Sora Semi Bold" pitchFamily="34" charset="0"/>
                <a:ea typeface="Sora Semi Bold" pitchFamily="34" charset="-122"/>
                <a:cs typeface="Sora Semi Bold" pitchFamily="34" charset="-120"/>
              </a:rPr>
              <a:t>4</a:t>
            </a:r>
            <a:endParaRPr lang="en-US" sz="1750" dirty="0"/>
          </a:p>
        </p:txBody>
      </p:sp>
      <p:sp>
        <p:nvSpPr>
          <p:cNvPr id="25" name="Text 23"/>
          <p:cNvSpPr/>
          <p:nvPr/>
        </p:nvSpPr>
        <p:spPr>
          <a:xfrm>
            <a:off x="970717" y="4373523"/>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Hat</a:t>
            </a:r>
            <a:endParaRPr lang="en-US" sz="1950" dirty="0"/>
          </a:p>
        </p:txBody>
      </p:sp>
      <p:sp>
        <p:nvSpPr>
          <p:cNvPr id="26" name="Text 24"/>
          <p:cNvSpPr/>
          <p:nvPr/>
        </p:nvSpPr>
        <p:spPr>
          <a:xfrm>
            <a:off x="970717" y="4798933"/>
            <a:ext cx="6037183"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Average rating: </a:t>
            </a:r>
            <a:pPr algn="l" indent="0" marL="0">
              <a:lnSpc>
                <a:spcPts val="2350"/>
              </a:lnSpc>
              <a:buNone/>
            </a:pPr>
            <a:r>
              <a:rPr lang="en-US" sz="1450" b="1" dirty="0">
                <a:solidFill>
                  <a:srgbClr val="3B3535"/>
                </a:solidFill>
                <a:latin typeface="Sora Light" pitchFamily="34" charset="0"/>
                <a:ea typeface="Sora Light" pitchFamily="34" charset="-122"/>
                <a:cs typeface="Sora Light" pitchFamily="34" charset="-120"/>
              </a:rPr>
              <a:t>3.80</a:t>
            </a:r>
            <a:endParaRPr lang="en-US" sz="1450" dirty="0"/>
          </a:p>
        </p:txBody>
      </p:sp>
      <p:sp>
        <p:nvSpPr>
          <p:cNvPr id="27" name="Shape 25"/>
          <p:cNvSpPr/>
          <p:nvPr/>
        </p:nvSpPr>
        <p:spPr>
          <a:xfrm>
            <a:off x="7409855" y="3899654"/>
            <a:ext cx="6462117" cy="1414939"/>
          </a:xfrm>
          <a:prstGeom prst="roundRect">
            <a:avLst>
              <a:gd name="adj" fmla="val 7755"/>
            </a:avLst>
          </a:prstGeom>
          <a:solidFill>
            <a:srgbClr val="FFFFFF"/>
          </a:solidFill>
          <a:ln/>
        </p:spPr>
      </p:sp>
      <p:sp>
        <p:nvSpPr>
          <p:cNvPr id="28" name="Shape 26"/>
          <p:cNvSpPr/>
          <p:nvPr/>
        </p:nvSpPr>
        <p:spPr>
          <a:xfrm>
            <a:off x="7409855" y="3876794"/>
            <a:ext cx="6462117" cy="91440"/>
          </a:xfrm>
          <a:prstGeom prst="roundRect">
            <a:avLst>
              <a:gd name="adj" fmla="val 87077"/>
            </a:avLst>
          </a:prstGeom>
          <a:solidFill>
            <a:srgbClr val="DA1B2E"/>
          </a:solidFill>
          <a:ln/>
        </p:spPr>
      </p:sp>
      <p:sp>
        <p:nvSpPr>
          <p:cNvPr id="29" name="Shape 27"/>
          <p:cNvSpPr/>
          <p:nvPr/>
        </p:nvSpPr>
        <p:spPr>
          <a:xfrm>
            <a:off x="10356533" y="3615333"/>
            <a:ext cx="568643" cy="568643"/>
          </a:xfrm>
          <a:prstGeom prst="roundRect">
            <a:avLst>
              <a:gd name="adj" fmla="val 160804"/>
            </a:avLst>
          </a:prstGeom>
          <a:solidFill>
            <a:srgbClr val="DA1B2E"/>
          </a:solidFill>
          <a:ln/>
        </p:spPr>
      </p:sp>
      <p:sp>
        <p:nvSpPr>
          <p:cNvPr id="30" name="Text 28"/>
          <p:cNvSpPr/>
          <p:nvPr/>
        </p:nvSpPr>
        <p:spPr>
          <a:xfrm>
            <a:off x="10527149" y="3757493"/>
            <a:ext cx="227409" cy="284321"/>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Sora Semi Bold" pitchFamily="34" charset="0"/>
                <a:ea typeface="Sora Semi Bold" pitchFamily="34" charset="-122"/>
                <a:cs typeface="Sora Semi Bold" pitchFamily="34" charset="-120"/>
              </a:rPr>
              <a:t>5</a:t>
            </a:r>
            <a:endParaRPr lang="en-US" sz="1750" dirty="0"/>
          </a:p>
        </p:txBody>
      </p:sp>
      <p:sp>
        <p:nvSpPr>
          <p:cNvPr id="31" name="Text 29"/>
          <p:cNvSpPr/>
          <p:nvPr/>
        </p:nvSpPr>
        <p:spPr>
          <a:xfrm>
            <a:off x="7622262" y="4373523"/>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Skirt</a:t>
            </a:r>
            <a:endParaRPr lang="en-US" sz="1950" dirty="0"/>
          </a:p>
        </p:txBody>
      </p:sp>
      <p:sp>
        <p:nvSpPr>
          <p:cNvPr id="32" name="Text 30"/>
          <p:cNvSpPr/>
          <p:nvPr/>
        </p:nvSpPr>
        <p:spPr>
          <a:xfrm>
            <a:off x="7622262" y="4798933"/>
            <a:ext cx="6037302"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Average rating: </a:t>
            </a:r>
            <a:pPr algn="l" indent="0" marL="0">
              <a:lnSpc>
                <a:spcPts val="2350"/>
              </a:lnSpc>
              <a:buNone/>
            </a:pPr>
            <a:r>
              <a:rPr lang="en-US" sz="1450" b="1" dirty="0">
                <a:solidFill>
                  <a:srgbClr val="3B3535"/>
                </a:solidFill>
                <a:latin typeface="Sora Light" pitchFamily="34" charset="0"/>
                <a:ea typeface="Sora Light" pitchFamily="34" charset="-122"/>
                <a:cs typeface="Sora Light" pitchFamily="34" charset="-120"/>
              </a:rPr>
              <a:t>3.78</a:t>
            </a:r>
            <a:endParaRPr lang="en-US" sz="1450" dirty="0"/>
          </a:p>
        </p:txBody>
      </p:sp>
      <p:sp>
        <p:nvSpPr>
          <p:cNvPr id="33" name="Shape 31"/>
          <p:cNvSpPr/>
          <p:nvPr/>
        </p:nvSpPr>
        <p:spPr>
          <a:xfrm>
            <a:off x="758309" y="5622615"/>
            <a:ext cx="13113782" cy="31313"/>
          </a:xfrm>
          <a:prstGeom prst="rect">
            <a:avLst/>
          </a:prstGeom>
          <a:solidFill>
            <a:srgbClr val="3B3535">
              <a:alpha val="50000"/>
            </a:srgbClr>
          </a:solidFill>
          <a:ln/>
        </p:spPr>
      </p:sp>
      <p:sp>
        <p:nvSpPr>
          <p:cNvPr id="34" name="Text 32"/>
          <p:cNvSpPr/>
          <p:nvPr/>
        </p:nvSpPr>
        <p:spPr>
          <a:xfrm>
            <a:off x="758309" y="6056709"/>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Sora Semi Bold" pitchFamily="34" charset="0"/>
                <a:ea typeface="Sora Semi Bold" pitchFamily="34" charset="-122"/>
                <a:cs typeface="Sora Semi Bold" pitchFamily="34" charset="-120"/>
              </a:rPr>
              <a:t>Standard Shipping</a:t>
            </a:r>
            <a:endParaRPr lang="en-US" sz="1950" dirty="0"/>
          </a:p>
        </p:txBody>
      </p:sp>
      <p:sp>
        <p:nvSpPr>
          <p:cNvPr id="35" name="Text 33"/>
          <p:cNvSpPr/>
          <p:nvPr/>
        </p:nvSpPr>
        <p:spPr>
          <a:xfrm>
            <a:off x="758309" y="6557963"/>
            <a:ext cx="6325672"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Average purchase: </a:t>
            </a:r>
            <a:pPr algn="l" indent="0" marL="0">
              <a:lnSpc>
                <a:spcPts val="2350"/>
              </a:lnSpc>
              <a:buNone/>
            </a:pPr>
            <a:r>
              <a:rPr lang="en-US" sz="1450" b="1" dirty="0">
                <a:solidFill>
                  <a:srgbClr val="3B3535"/>
                </a:solidFill>
                <a:latin typeface="Sora Light" pitchFamily="34" charset="0"/>
                <a:ea typeface="Sora Light" pitchFamily="34" charset="-122"/>
                <a:cs typeface="Sora Light" pitchFamily="34" charset="-120"/>
              </a:rPr>
              <a:t>$58.46</a:t>
            </a:r>
            <a:endParaRPr lang="en-US" sz="1450" dirty="0"/>
          </a:p>
        </p:txBody>
      </p:sp>
      <p:sp>
        <p:nvSpPr>
          <p:cNvPr id="36" name="Text 34"/>
          <p:cNvSpPr/>
          <p:nvPr/>
        </p:nvSpPr>
        <p:spPr>
          <a:xfrm>
            <a:off x="758309" y="7031831"/>
            <a:ext cx="6325672"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Most popular option among cost-conscious shoppers</a:t>
            </a:r>
            <a:endParaRPr lang="en-US" sz="1450" dirty="0"/>
          </a:p>
        </p:txBody>
      </p:sp>
      <p:sp>
        <p:nvSpPr>
          <p:cNvPr id="37" name="Text 35"/>
          <p:cNvSpPr/>
          <p:nvPr/>
        </p:nvSpPr>
        <p:spPr>
          <a:xfrm>
            <a:off x="7554039" y="6056709"/>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Sora Semi Bold" pitchFamily="34" charset="0"/>
                <a:ea typeface="Sora Semi Bold" pitchFamily="34" charset="-122"/>
                <a:cs typeface="Sora Semi Bold" pitchFamily="34" charset="-120"/>
              </a:rPr>
              <a:t>Express Shipping</a:t>
            </a:r>
            <a:endParaRPr lang="en-US" sz="1950" dirty="0"/>
          </a:p>
        </p:txBody>
      </p:sp>
      <p:sp>
        <p:nvSpPr>
          <p:cNvPr id="38" name="Text 36"/>
          <p:cNvSpPr/>
          <p:nvPr/>
        </p:nvSpPr>
        <p:spPr>
          <a:xfrm>
            <a:off x="7554039" y="6557963"/>
            <a:ext cx="6325672"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Average purchase: </a:t>
            </a:r>
            <a:pPr algn="l" indent="0" marL="0">
              <a:lnSpc>
                <a:spcPts val="2350"/>
              </a:lnSpc>
              <a:buNone/>
            </a:pPr>
            <a:r>
              <a:rPr lang="en-US" sz="1450" b="1" dirty="0">
                <a:solidFill>
                  <a:srgbClr val="3B3535"/>
                </a:solidFill>
                <a:latin typeface="Sora Light" pitchFamily="34" charset="0"/>
                <a:ea typeface="Sora Light" pitchFamily="34" charset="-122"/>
                <a:cs typeface="Sora Light" pitchFamily="34" charset="-120"/>
              </a:rPr>
              <a:t>$60.48</a:t>
            </a:r>
            <a:endParaRPr lang="en-US" sz="1450" dirty="0"/>
          </a:p>
        </p:txBody>
      </p:sp>
      <p:sp>
        <p:nvSpPr>
          <p:cNvPr id="39" name="Text 37"/>
          <p:cNvSpPr/>
          <p:nvPr/>
        </p:nvSpPr>
        <p:spPr>
          <a:xfrm>
            <a:off x="7554039" y="7031831"/>
            <a:ext cx="6325672"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Slightly higher spend from customers valuing speed</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54104" y="312182"/>
            <a:ext cx="4398883" cy="373380"/>
          </a:xfrm>
          <a:prstGeom prst="rect">
            <a:avLst/>
          </a:prstGeom>
          <a:noFill/>
          <a:ln/>
        </p:spPr>
        <p:txBody>
          <a:bodyPr wrap="none" lIns="0" tIns="0" rIns="0" bIns="0" rtlCol="0" anchor="t"/>
          <a:lstStyle/>
          <a:p>
            <a:pPr algn="l" indent="0" marL="0">
              <a:lnSpc>
                <a:spcPts val="2900"/>
              </a:lnSpc>
              <a:buNone/>
            </a:pPr>
            <a:r>
              <a:rPr lang="en-US" sz="2350" dirty="0">
                <a:solidFill>
                  <a:srgbClr val="1F1E1E"/>
                </a:solidFill>
                <a:latin typeface="Sora Semi Bold" pitchFamily="34" charset="0"/>
                <a:ea typeface="Sora Semi Bold" pitchFamily="34" charset="-122"/>
                <a:cs typeface="Sora Semi Bold" pitchFamily="34" charset="-120"/>
              </a:rPr>
              <a:t>Subscription Status Analysis</a:t>
            </a:r>
            <a:endParaRPr lang="en-US" sz="2350" dirty="0"/>
          </a:p>
        </p:txBody>
      </p:sp>
      <p:pic>
        <p:nvPicPr>
          <p:cNvPr id="3" name="Image 0" descr="preencoded.png">    </p:cNvPr>
          <p:cNvPicPr>
            <a:picLocks noChangeAspect="1"/>
          </p:cNvPicPr>
          <p:nvPr/>
        </p:nvPicPr>
        <p:blipFill>
          <a:blip r:embed="rId1"/>
          <a:stretch>
            <a:fillRect/>
          </a:stretch>
        </p:blipFill>
        <p:spPr>
          <a:xfrm>
            <a:off x="454104" y="912614"/>
            <a:ext cx="13722191" cy="7540347"/>
          </a:xfrm>
          <a:prstGeom prst="rect">
            <a:avLst/>
          </a:prstGeom>
        </p:spPr>
      </p:pic>
      <p:sp>
        <p:nvSpPr>
          <p:cNvPr id="4" name="Shape 1"/>
          <p:cNvSpPr/>
          <p:nvPr/>
        </p:nvSpPr>
        <p:spPr>
          <a:xfrm>
            <a:off x="6377464" y="8483441"/>
            <a:ext cx="113467" cy="113467"/>
          </a:xfrm>
          <a:prstGeom prst="roundRect">
            <a:avLst>
              <a:gd name="adj" fmla="val 16117"/>
            </a:avLst>
          </a:prstGeom>
          <a:solidFill>
            <a:srgbClr val="44080E"/>
          </a:solidFill>
          <a:ln/>
        </p:spPr>
      </p:sp>
      <p:sp>
        <p:nvSpPr>
          <p:cNvPr id="5" name="Text 2"/>
          <p:cNvSpPr/>
          <p:nvPr/>
        </p:nvSpPr>
        <p:spPr>
          <a:xfrm>
            <a:off x="6551890" y="8483441"/>
            <a:ext cx="687110" cy="113586"/>
          </a:xfrm>
          <a:prstGeom prst="rect">
            <a:avLst/>
          </a:prstGeom>
          <a:noFill/>
          <a:ln/>
        </p:spPr>
        <p:txBody>
          <a:bodyPr wrap="none" lIns="0" tIns="0" rIns="0" bIns="0" rtlCol="0" anchor="t"/>
          <a:lstStyle/>
          <a:p>
            <a:pPr algn="l" indent="0" marL="0">
              <a:lnSpc>
                <a:spcPts val="850"/>
              </a:lnSpc>
              <a:buNone/>
            </a:pPr>
            <a:r>
              <a:rPr lang="en-US" sz="850" dirty="0">
                <a:solidFill>
                  <a:srgbClr val="3B3535"/>
                </a:solidFill>
                <a:latin typeface="Sora Light" pitchFamily="34" charset="0"/>
                <a:ea typeface="Sora Light" pitchFamily="34" charset="-122"/>
                <a:cs typeface="Sora Light" pitchFamily="34" charset="-120"/>
              </a:rPr>
              <a:t>Subscribers</a:t>
            </a:r>
            <a:endParaRPr lang="en-US" sz="850" dirty="0"/>
          </a:p>
        </p:txBody>
      </p:sp>
      <p:sp>
        <p:nvSpPr>
          <p:cNvPr id="6" name="Shape 3"/>
          <p:cNvSpPr/>
          <p:nvPr/>
        </p:nvSpPr>
        <p:spPr>
          <a:xfrm>
            <a:off x="7391400" y="8483441"/>
            <a:ext cx="113467" cy="113467"/>
          </a:xfrm>
          <a:prstGeom prst="roundRect">
            <a:avLst>
              <a:gd name="adj" fmla="val 16117"/>
            </a:avLst>
          </a:prstGeom>
          <a:solidFill>
            <a:srgbClr val="E42538"/>
          </a:solidFill>
          <a:ln/>
        </p:spPr>
      </p:sp>
      <p:sp>
        <p:nvSpPr>
          <p:cNvPr id="7" name="Text 4"/>
          <p:cNvSpPr/>
          <p:nvPr/>
        </p:nvSpPr>
        <p:spPr>
          <a:xfrm>
            <a:off x="7565827" y="8483441"/>
            <a:ext cx="985718" cy="113586"/>
          </a:xfrm>
          <a:prstGeom prst="rect">
            <a:avLst/>
          </a:prstGeom>
          <a:noFill/>
          <a:ln/>
        </p:spPr>
        <p:txBody>
          <a:bodyPr wrap="none" lIns="0" tIns="0" rIns="0" bIns="0" rtlCol="0" anchor="t"/>
          <a:lstStyle/>
          <a:p>
            <a:pPr algn="l" indent="0" marL="0">
              <a:lnSpc>
                <a:spcPts val="850"/>
              </a:lnSpc>
              <a:buNone/>
            </a:pPr>
            <a:r>
              <a:rPr lang="en-US" sz="850" dirty="0">
                <a:solidFill>
                  <a:srgbClr val="3B3535"/>
                </a:solidFill>
                <a:latin typeface="Sora Light" pitchFamily="34" charset="0"/>
                <a:ea typeface="Sora Light" pitchFamily="34" charset="-122"/>
                <a:cs typeface="Sora Light" pitchFamily="34" charset="-120"/>
              </a:rPr>
              <a:t>Non-Subscribers</a:t>
            </a:r>
            <a:endParaRPr lang="en-US" sz="850" dirty="0"/>
          </a:p>
        </p:txBody>
      </p:sp>
      <p:sp>
        <p:nvSpPr>
          <p:cNvPr id="8" name="Text 5"/>
          <p:cNvSpPr/>
          <p:nvPr/>
        </p:nvSpPr>
        <p:spPr>
          <a:xfrm>
            <a:off x="454104" y="8838128"/>
            <a:ext cx="1493758" cy="186690"/>
          </a:xfrm>
          <a:prstGeom prst="rect">
            <a:avLst/>
          </a:prstGeom>
          <a:noFill/>
          <a:ln/>
        </p:spPr>
        <p:txBody>
          <a:bodyPr wrap="none" lIns="0" tIns="0" rIns="0" bIns="0" rtlCol="0" anchor="t"/>
          <a:lstStyle/>
          <a:p>
            <a:pPr algn="l" indent="0" marL="0">
              <a:lnSpc>
                <a:spcPts val="1450"/>
              </a:lnSpc>
              <a:buNone/>
            </a:pPr>
            <a:r>
              <a:rPr lang="en-US" sz="1150" dirty="0">
                <a:solidFill>
                  <a:srgbClr val="1F1E1E"/>
                </a:solidFill>
                <a:latin typeface="Sora Semi Bold" pitchFamily="34" charset="0"/>
                <a:ea typeface="Sora Semi Bold" pitchFamily="34" charset="-122"/>
                <a:cs typeface="Sora Semi Bold" pitchFamily="34" charset="-120"/>
              </a:rPr>
              <a:t>Subscribers</a:t>
            </a:r>
            <a:endParaRPr lang="en-US" sz="1150" dirty="0"/>
          </a:p>
        </p:txBody>
      </p:sp>
      <p:sp>
        <p:nvSpPr>
          <p:cNvPr id="9" name="Text 6"/>
          <p:cNvSpPr/>
          <p:nvPr/>
        </p:nvSpPr>
        <p:spPr>
          <a:xfrm>
            <a:off x="454104" y="9138285"/>
            <a:ext cx="4342686" cy="181689"/>
          </a:xfrm>
          <a:prstGeom prst="rect">
            <a:avLst/>
          </a:prstGeom>
          <a:noFill/>
          <a:ln/>
        </p:spPr>
        <p:txBody>
          <a:bodyPr wrap="non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1,053 customers</a:t>
            </a:r>
            <a:endParaRPr lang="en-US" sz="850" dirty="0"/>
          </a:p>
        </p:txBody>
      </p:sp>
      <p:sp>
        <p:nvSpPr>
          <p:cNvPr id="10" name="Text 7"/>
          <p:cNvSpPr/>
          <p:nvPr/>
        </p:nvSpPr>
        <p:spPr>
          <a:xfrm>
            <a:off x="454104" y="9422130"/>
            <a:ext cx="4342686" cy="181689"/>
          </a:xfrm>
          <a:prstGeom prst="rect">
            <a:avLst/>
          </a:prstGeom>
          <a:noFill/>
          <a:ln/>
        </p:spPr>
        <p:txBody>
          <a:bodyPr wrap="non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Average spend: $59.49</a:t>
            </a:r>
            <a:endParaRPr lang="en-US" sz="850" dirty="0"/>
          </a:p>
        </p:txBody>
      </p:sp>
      <p:sp>
        <p:nvSpPr>
          <p:cNvPr id="11" name="Text 8"/>
          <p:cNvSpPr/>
          <p:nvPr/>
        </p:nvSpPr>
        <p:spPr>
          <a:xfrm>
            <a:off x="454104" y="9705975"/>
            <a:ext cx="4342686" cy="181689"/>
          </a:xfrm>
          <a:prstGeom prst="rect">
            <a:avLst/>
          </a:prstGeom>
          <a:noFill/>
          <a:ln/>
        </p:spPr>
        <p:txBody>
          <a:bodyPr wrap="non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Total revenue: $62,645</a:t>
            </a:r>
            <a:endParaRPr lang="en-US" sz="850" dirty="0"/>
          </a:p>
        </p:txBody>
      </p:sp>
      <p:sp>
        <p:nvSpPr>
          <p:cNvPr id="12" name="Text 9"/>
          <p:cNvSpPr/>
          <p:nvPr/>
        </p:nvSpPr>
        <p:spPr>
          <a:xfrm>
            <a:off x="5081349" y="8838128"/>
            <a:ext cx="1493758" cy="186690"/>
          </a:xfrm>
          <a:prstGeom prst="rect">
            <a:avLst/>
          </a:prstGeom>
          <a:noFill/>
          <a:ln/>
        </p:spPr>
        <p:txBody>
          <a:bodyPr wrap="none" lIns="0" tIns="0" rIns="0" bIns="0" rtlCol="0" anchor="t"/>
          <a:lstStyle/>
          <a:p>
            <a:pPr algn="l" indent="0" marL="0">
              <a:lnSpc>
                <a:spcPts val="1450"/>
              </a:lnSpc>
              <a:buNone/>
            </a:pPr>
            <a:r>
              <a:rPr lang="en-US" sz="1150" dirty="0">
                <a:solidFill>
                  <a:srgbClr val="1F1E1E"/>
                </a:solidFill>
                <a:latin typeface="Sora Semi Bold" pitchFamily="34" charset="0"/>
                <a:ea typeface="Sora Semi Bold" pitchFamily="34" charset="-122"/>
                <a:cs typeface="Sora Semi Bold" pitchFamily="34" charset="-120"/>
              </a:rPr>
              <a:t>Non-Subscribers</a:t>
            </a:r>
            <a:endParaRPr lang="en-US" sz="1150" dirty="0"/>
          </a:p>
        </p:txBody>
      </p:sp>
      <p:sp>
        <p:nvSpPr>
          <p:cNvPr id="13" name="Text 10"/>
          <p:cNvSpPr/>
          <p:nvPr/>
        </p:nvSpPr>
        <p:spPr>
          <a:xfrm>
            <a:off x="5081349" y="9138285"/>
            <a:ext cx="4342686" cy="181689"/>
          </a:xfrm>
          <a:prstGeom prst="rect">
            <a:avLst/>
          </a:prstGeom>
          <a:noFill/>
          <a:ln/>
        </p:spPr>
        <p:txBody>
          <a:bodyPr wrap="non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2,847 customers</a:t>
            </a:r>
            <a:endParaRPr lang="en-US" sz="850" dirty="0"/>
          </a:p>
        </p:txBody>
      </p:sp>
      <p:sp>
        <p:nvSpPr>
          <p:cNvPr id="14" name="Text 11"/>
          <p:cNvSpPr/>
          <p:nvPr/>
        </p:nvSpPr>
        <p:spPr>
          <a:xfrm>
            <a:off x="5081349" y="9422130"/>
            <a:ext cx="4342686" cy="181689"/>
          </a:xfrm>
          <a:prstGeom prst="rect">
            <a:avLst/>
          </a:prstGeom>
          <a:noFill/>
          <a:ln/>
        </p:spPr>
        <p:txBody>
          <a:bodyPr wrap="non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Average spend: $59.87</a:t>
            </a:r>
            <a:endParaRPr lang="en-US" sz="850" dirty="0"/>
          </a:p>
        </p:txBody>
      </p:sp>
      <p:sp>
        <p:nvSpPr>
          <p:cNvPr id="15" name="Text 12"/>
          <p:cNvSpPr/>
          <p:nvPr/>
        </p:nvSpPr>
        <p:spPr>
          <a:xfrm>
            <a:off x="5081349" y="9705975"/>
            <a:ext cx="4342686" cy="181689"/>
          </a:xfrm>
          <a:prstGeom prst="rect">
            <a:avLst/>
          </a:prstGeom>
          <a:noFill/>
          <a:ln/>
        </p:spPr>
        <p:txBody>
          <a:bodyPr wrap="non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Total revenue: $170,436</a:t>
            </a:r>
            <a:endParaRPr lang="en-US" sz="850" dirty="0"/>
          </a:p>
        </p:txBody>
      </p:sp>
      <p:sp>
        <p:nvSpPr>
          <p:cNvPr id="16" name="Text 13"/>
          <p:cNvSpPr/>
          <p:nvPr/>
        </p:nvSpPr>
        <p:spPr>
          <a:xfrm>
            <a:off x="9708594" y="8838128"/>
            <a:ext cx="1493758" cy="186690"/>
          </a:xfrm>
          <a:prstGeom prst="rect">
            <a:avLst/>
          </a:prstGeom>
          <a:noFill/>
          <a:ln/>
        </p:spPr>
        <p:txBody>
          <a:bodyPr wrap="none" lIns="0" tIns="0" rIns="0" bIns="0" rtlCol="0" anchor="t"/>
          <a:lstStyle/>
          <a:p>
            <a:pPr algn="l" indent="0" marL="0">
              <a:lnSpc>
                <a:spcPts val="1450"/>
              </a:lnSpc>
              <a:buNone/>
            </a:pPr>
            <a:r>
              <a:rPr lang="en-US" sz="1150" dirty="0">
                <a:solidFill>
                  <a:srgbClr val="1F1E1E"/>
                </a:solidFill>
                <a:latin typeface="Sora Semi Bold" pitchFamily="34" charset="0"/>
                <a:ea typeface="Sora Semi Bold" pitchFamily="34" charset="-122"/>
                <a:cs typeface="Sora Semi Bold" pitchFamily="34" charset="-120"/>
              </a:rPr>
              <a:t>Key Insight</a:t>
            </a:r>
            <a:endParaRPr lang="en-US" sz="1150" dirty="0"/>
          </a:p>
        </p:txBody>
      </p:sp>
      <p:sp>
        <p:nvSpPr>
          <p:cNvPr id="17" name="Text 14"/>
          <p:cNvSpPr/>
          <p:nvPr/>
        </p:nvSpPr>
        <p:spPr>
          <a:xfrm>
            <a:off x="9708594" y="9138285"/>
            <a:ext cx="4482703" cy="545068"/>
          </a:xfrm>
          <a:prstGeom prst="rect">
            <a:avLst/>
          </a:prstGeom>
          <a:noFill/>
          <a:ln/>
        </p:spPr>
        <p:txBody>
          <a:bodyPr wrap="squar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Non-subscribers represent 73% of the customer base and generate significantly more total revenue, presenting a major opportunity for subscription conversion.</a:t>
            </a:r>
            <a:endParaRPr lang="en-US" sz="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868329"/>
            <a:ext cx="7891701" cy="623530"/>
          </a:xfrm>
          <a:prstGeom prst="rect">
            <a:avLst/>
          </a:prstGeom>
          <a:noFill/>
          <a:ln/>
        </p:spPr>
        <p:txBody>
          <a:bodyPr wrap="none" lIns="0" tIns="0" rIns="0" bIns="0" rtlCol="0" anchor="t"/>
          <a:lstStyle/>
          <a:p>
            <a:pPr algn="l" indent="0" marL="0">
              <a:lnSpc>
                <a:spcPts val="4900"/>
              </a:lnSpc>
              <a:buNone/>
            </a:pPr>
            <a:r>
              <a:rPr lang="en-US" sz="3900" dirty="0">
                <a:solidFill>
                  <a:srgbClr val="1F1E1E"/>
                </a:solidFill>
                <a:latin typeface="Sora Semi Bold" pitchFamily="34" charset="0"/>
                <a:ea typeface="Sora Semi Bold" pitchFamily="34" charset="-122"/>
                <a:cs typeface="Sora Semi Bold" pitchFamily="34" charset="-120"/>
              </a:rPr>
              <a:t>Discount-Dependent Products</a:t>
            </a:r>
            <a:endParaRPr lang="en-US" sz="3900" dirty="0"/>
          </a:p>
        </p:txBody>
      </p:sp>
      <p:sp>
        <p:nvSpPr>
          <p:cNvPr id="3" name="Text 1"/>
          <p:cNvSpPr/>
          <p:nvPr/>
        </p:nvSpPr>
        <p:spPr>
          <a:xfrm>
            <a:off x="758309" y="2870954"/>
            <a:ext cx="13113782"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Products with the highest percentage of discounted purchases reveal strategic pricing opportunities:</a:t>
            </a:r>
            <a:endParaRPr lang="en-US" sz="1450" dirty="0"/>
          </a:p>
        </p:txBody>
      </p:sp>
      <p:sp>
        <p:nvSpPr>
          <p:cNvPr id="4" name="Shape 2"/>
          <p:cNvSpPr/>
          <p:nvPr/>
        </p:nvSpPr>
        <p:spPr>
          <a:xfrm>
            <a:off x="758309" y="3482221"/>
            <a:ext cx="3533418" cy="236934"/>
          </a:xfrm>
          <a:prstGeom prst="roundRect">
            <a:avLst>
              <a:gd name="adj" fmla="val 33606"/>
            </a:avLst>
          </a:prstGeom>
          <a:solidFill>
            <a:srgbClr val="F9D2D6"/>
          </a:solidFill>
          <a:ln w="7620">
            <a:solidFill>
              <a:srgbClr val="DFB8BC"/>
            </a:solidFill>
            <a:prstDash val="solid"/>
          </a:ln>
        </p:spPr>
      </p:sp>
      <p:sp>
        <p:nvSpPr>
          <p:cNvPr id="5" name="Shape 3"/>
          <p:cNvSpPr/>
          <p:nvPr/>
        </p:nvSpPr>
        <p:spPr>
          <a:xfrm>
            <a:off x="758309" y="3482221"/>
            <a:ext cx="1766649" cy="236934"/>
          </a:xfrm>
          <a:prstGeom prst="roundRect">
            <a:avLst>
              <a:gd name="adj" fmla="val 33606"/>
            </a:avLst>
          </a:prstGeom>
          <a:solidFill>
            <a:srgbClr val="DA1B2E"/>
          </a:solidFill>
          <a:ln/>
        </p:spPr>
      </p:sp>
      <p:sp>
        <p:nvSpPr>
          <p:cNvPr id="6" name="Text 4"/>
          <p:cNvSpPr/>
          <p:nvPr/>
        </p:nvSpPr>
        <p:spPr>
          <a:xfrm>
            <a:off x="4433888" y="3482221"/>
            <a:ext cx="537686" cy="236934"/>
          </a:xfrm>
          <a:prstGeom prst="rect">
            <a:avLst/>
          </a:prstGeom>
          <a:noFill/>
          <a:ln/>
        </p:spPr>
        <p:txBody>
          <a:bodyPr wrap="none" lIns="0" tIns="0" rIns="0" bIns="0" rtlCol="0" anchor="t"/>
          <a:lstStyle/>
          <a:p>
            <a:pPr algn="l" indent="0" marL="0">
              <a:lnSpc>
                <a:spcPts val="1850"/>
              </a:lnSpc>
              <a:buNone/>
            </a:pPr>
            <a:r>
              <a:rPr lang="en-US" sz="1850" dirty="0">
                <a:solidFill>
                  <a:srgbClr val="3B3535"/>
                </a:solidFill>
                <a:latin typeface="Sora Semi Bold" pitchFamily="34" charset="0"/>
                <a:ea typeface="Sora Semi Bold" pitchFamily="34" charset="-122"/>
                <a:cs typeface="Sora Semi Bold" pitchFamily="34" charset="-120"/>
              </a:rPr>
              <a:t>50%</a:t>
            </a:r>
            <a:endParaRPr lang="en-US" sz="1850" dirty="0"/>
          </a:p>
        </p:txBody>
      </p:sp>
      <p:sp>
        <p:nvSpPr>
          <p:cNvPr id="7" name="Text 5"/>
          <p:cNvSpPr/>
          <p:nvPr/>
        </p:nvSpPr>
        <p:spPr>
          <a:xfrm>
            <a:off x="758309" y="3956090"/>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Hat</a:t>
            </a:r>
            <a:endParaRPr lang="en-US" sz="1950" dirty="0"/>
          </a:p>
        </p:txBody>
      </p:sp>
      <p:sp>
        <p:nvSpPr>
          <p:cNvPr id="8" name="Text 6"/>
          <p:cNvSpPr/>
          <p:nvPr/>
        </p:nvSpPr>
        <p:spPr>
          <a:xfrm>
            <a:off x="758309" y="4381500"/>
            <a:ext cx="4213265"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Highest discount rate</a:t>
            </a:r>
            <a:endParaRPr lang="en-US" sz="1450" dirty="0"/>
          </a:p>
        </p:txBody>
      </p:sp>
      <p:sp>
        <p:nvSpPr>
          <p:cNvPr id="9" name="Shape 7"/>
          <p:cNvSpPr/>
          <p:nvPr/>
        </p:nvSpPr>
        <p:spPr>
          <a:xfrm>
            <a:off x="5208508" y="3482221"/>
            <a:ext cx="3161228" cy="236934"/>
          </a:xfrm>
          <a:prstGeom prst="roundRect">
            <a:avLst>
              <a:gd name="adj" fmla="val 33606"/>
            </a:avLst>
          </a:prstGeom>
          <a:solidFill>
            <a:srgbClr val="F9D2D6"/>
          </a:solidFill>
          <a:ln w="7620">
            <a:solidFill>
              <a:srgbClr val="DFB8BC"/>
            </a:solidFill>
            <a:prstDash val="solid"/>
          </a:ln>
        </p:spPr>
      </p:sp>
      <p:sp>
        <p:nvSpPr>
          <p:cNvPr id="10" name="Shape 8"/>
          <p:cNvSpPr/>
          <p:nvPr/>
        </p:nvSpPr>
        <p:spPr>
          <a:xfrm>
            <a:off x="5208508" y="3482221"/>
            <a:ext cx="1569839" cy="236934"/>
          </a:xfrm>
          <a:prstGeom prst="roundRect">
            <a:avLst>
              <a:gd name="adj" fmla="val 33606"/>
            </a:avLst>
          </a:prstGeom>
          <a:solidFill>
            <a:srgbClr val="DA1B2E"/>
          </a:solidFill>
          <a:ln/>
        </p:spPr>
      </p:sp>
      <p:sp>
        <p:nvSpPr>
          <p:cNvPr id="11" name="Text 9"/>
          <p:cNvSpPr/>
          <p:nvPr/>
        </p:nvSpPr>
        <p:spPr>
          <a:xfrm>
            <a:off x="8511897" y="3482221"/>
            <a:ext cx="909876" cy="236934"/>
          </a:xfrm>
          <a:prstGeom prst="rect">
            <a:avLst/>
          </a:prstGeom>
          <a:noFill/>
          <a:ln/>
        </p:spPr>
        <p:txBody>
          <a:bodyPr wrap="none" lIns="0" tIns="0" rIns="0" bIns="0" rtlCol="0" anchor="t"/>
          <a:lstStyle/>
          <a:p>
            <a:pPr algn="l" indent="0" marL="0">
              <a:lnSpc>
                <a:spcPts val="1850"/>
              </a:lnSpc>
              <a:buNone/>
            </a:pPr>
            <a:r>
              <a:rPr lang="en-US" sz="1850" dirty="0">
                <a:solidFill>
                  <a:srgbClr val="3B3535"/>
                </a:solidFill>
                <a:latin typeface="Sora Semi Bold" pitchFamily="34" charset="0"/>
                <a:ea typeface="Sora Semi Bold" pitchFamily="34" charset="-122"/>
                <a:cs typeface="Sora Semi Bold" pitchFamily="34" charset="-120"/>
              </a:rPr>
              <a:t>49.66%</a:t>
            </a:r>
            <a:endParaRPr lang="en-US" sz="1850" dirty="0"/>
          </a:p>
        </p:txBody>
      </p:sp>
      <p:sp>
        <p:nvSpPr>
          <p:cNvPr id="12" name="Text 10"/>
          <p:cNvSpPr/>
          <p:nvPr/>
        </p:nvSpPr>
        <p:spPr>
          <a:xfrm>
            <a:off x="5208508" y="3956090"/>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Sneakers</a:t>
            </a:r>
            <a:endParaRPr lang="en-US" sz="1950" dirty="0"/>
          </a:p>
        </p:txBody>
      </p:sp>
      <p:sp>
        <p:nvSpPr>
          <p:cNvPr id="13" name="Text 11"/>
          <p:cNvSpPr/>
          <p:nvPr/>
        </p:nvSpPr>
        <p:spPr>
          <a:xfrm>
            <a:off x="5208508" y="4381500"/>
            <a:ext cx="4213265"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Nearly half sold with discount</a:t>
            </a:r>
            <a:endParaRPr lang="en-US" sz="1450" dirty="0"/>
          </a:p>
        </p:txBody>
      </p:sp>
      <p:sp>
        <p:nvSpPr>
          <p:cNvPr id="14" name="Shape 12"/>
          <p:cNvSpPr/>
          <p:nvPr/>
        </p:nvSpPr>
        <p:spPr>
          <a:xfrm>
            <a:off x="9658707" y="3482221"/>
            <a:ext cx="3162300" cy="236934"/>
          </a:xfrm>
          <a:prstGeom prst="roundRect">
            <a:avLst>
              <a:gd name="adj" fmla="val 33606"/>
            </a:avLst>
          </a:prstGeom>
          <a:solidFill>
            <a:srgbClr val="F9D2D6"/>
          </a:solidFill>
          <a:ln w="7620">
            <a:solidFill>
              <a:srgbClr val="DFB8BC"/>
            </a:solidFill>
            <a:prstDash val="solid"/>
          </a:ln>
        </p:spPr>
      </p:sp>
      <p:sp>
        <p:nvSpPr>
          <p:cNvPr id="15" name="Shape 13"/>
          <p:cNvSpPr/>
          <p:nvPr/>
        </p:nvSpPr>
        <p:spPr>
          <a:xfrm>
            <a:off x="9658707" y="3482221"/>
            <a:ext cx="1551623" cy="236934"/>
          </a:xfrm>
          <a:prstGeom prst="roundRect">
            <a:avLst>
              <a:gd name="adj" fmla="val 33606"/>
            </a:avLst>
          </a:prstGeom>
          <a:solidFill>
            <a:srgbClr val="DA1B2E"/>
          </a:solidFill>
          <a:ln/>
        </p:spPr>
      </p:sp>
      <p:sp>
        <p:nvSpPr>
          <p:cNvPr id="16" name="Text 14"/>
          <p:cNvSpPr/>
          <p:nvPr/>
        </p:nvSpPr>
        <p:spPr>
          <a:xfrm>
            <a:off x="12963168" y="3482221"/>
            <a:ext cx="908923" cy="236934"/>
          </a:xfrm>
          <a:prstGeom prst="rect">
            <a:avLst/>
          </a:prstGeom>
          <a:noFill/>
          <a:ln/>
        </p:spPr>
        <p:txBody>
          <a:bodyPr wrap="none" lIns="0" tIns="0" rIns="0" bIns="0" rtlCol="0" anchor="t"/>
          <a:lstStyle/>
          <a:p>
            <a:pPr algn="l" indent="0" marL="0">
              <a:lnSpc>
                <a:spcPts val="1850"/>
              </a:lnSpc>
              <a:buNone/>
            </a:pPr>
            <a:r>
              <a:rPr lang="en-US" sz="1850" dirty="0">
                <a:solidFill>
                  <a:srgbClr val="3B3535"/>
                </a:solidFill>
                <a:latin typeface="Sora Semi Bold" pitchFamily="34" charset="0"/>
                <a:ea typeface="Sora Semi Bold" pitchFamily="34" charset="-122"/>
                <a:cs typeface="Sora Semi Bold" pitchFamily="34" charset="-120"/>
              </a:rPr>
              <a:t>49.07%</a:t>
            </a:r>
            <a:endParaRPr lang="en-US" sz="1850" dirty="0"/>
          </a:p>
        </p:txBody>
      </p:sp>
      <p:sp>
        <p:nvSpPr>
          <p:cNvPr id="17" name="Text 15"/>
          <p:cNvSpPr/>
          <p:nvPr/>
        </p:nvSpPr>
        <p:spPr>
          <a:xfrm>
            <a:off x="9658707" y="3956090"/>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Coat</a:t>
            </a:r>
            <a:endParaRPr lang="en-US" sz="1950" dirty="0"/>
          </a:p>
        </p:txBody>
      </p:sp>
      <p:sp>
        <p:nvSpPr>
          <p:cNvPr id="18" name="Text 16"/>
          <p:cNvSpPr/>
          <p:nvPr/>
        </p:nvSpPr>
        <p:spPr>
          <a:xfrm>
            <a:off x="9658707" y="4381500"/>
            <a:ext cx="4213384"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Strong discount dependency</a:t>
            </a:r>
            <a:endParaRPr lang="en-US" sz="1450" dirty="0"/>
          </a:p>
        </p:txBody>
      </p:sp>
      <p:sp>
        <p:nvSpPr>
          <p:cNvPr id="19" name="Shape 17"/>
          <p:cNvSpPr/>
          <p:nvPr/>
        </p:nvSpPr>
        <p:spPr>
          <a:xfrm>
            <a:off x="758309" y="5158621"/>
            <a:ext cx="3245525" cy="236934"/>
          </a:xfrm>
          <a:prstGeom prst="roundRect">
            <a:avLst>
              <a:gd name="adj" fmla="val 33606"/>
            </a:avLst>
          </a:prstGeom>
          <a:solidFill>
            <a:srgbClr val="F9D2D6"/>
          </a:solidFill>
          <a:ln w="7620">
            <a:solidFill>
              <a:srgbClr val="DFB8BC"/>
            </a:solidFill>
            <a:prstDash val="solid"/>
          </a:ln>
        </p:spPr>
      </p:sp>
      <p:sp>
        <p:nvSpPr>
          <p:cNvPr id="20" name="Shape 18"/>
          <p:cNvSpPr/>
          <p:nvPr/>
        </p:nvSpPr>
        <p:spPr>
          <a:xfrm>
            <a:off x="758309" y="5158621"/>
            <a:ext cx="1563291" cy="236934"/>
          </a:xfrm>
          <a:prstGeom prst="roundRect">
            <a:avLst>
              <a:gd name="adj" fmla="val 33606"/>
            </a:avLst>
          </a:prstGeom>
          <a:solidFill>
            <a:srgbClr val="DA1B2E"/>
          </a:solidFill>
          <a:ln/>
        </p:spPr>
      </p:sp>
      <p:sp>
        <p:nvSpPr>
          <p:cNvPr id="21" name="Text 19"/>
          <p:cNvSpPr/>
          <p:nvPr/>
        </p:nvSpPr>
        <p:spPr>
          <a:xfrm>
            <a:off x="4145994" y="5158621"/>
            <a:ext cx="825579" cy="236934"/>
          </a:xfrm>
          <a:prstGeom prst="rect">
            <a:avLst/>
          </a:prstGeom>
          <a:noFill/>
          <a:ln/>
        </p:spPr>
        <p:txBody>
          <a:bodyPr wrap="none" lIns="0" tIns="0" rIns="0" bIns="0" rtlCol="0" anchor="t"/>
          <a:lstStyle/>
          <a:p>
            <a:pPr algn="l" indent="0" marL="0">
              <a:lnSpc>
                <a:spcPts val="1850"/>
              </a:lnSpc>
              <a:buNone/>
            </a:pPr>
            <a:r>
              <a:rPr lang="en-US" sz="1850" dirty="0">
                <a:solidFill>
                  <a:srgbClr val="3B3535"/>
                </a:solidFill>
                <a:latin typeface="Sora Semi Bold" pitchFamily="34" charset="0"/>
                <a:ea typeface="Sora Semi Bold" pitchFamily="34" charset="-122"/>
                <a:cs typeface="Sora Semi Bold" pitchFamily="34" charset="-120"/>
              </a:rPr>
              <a:t>48.17%</a:t>
            </a:r>
            <a:endParaRPr lang="en-US" sz="1850" dirty="0"/>
          </a:p>
        </p:txBody>
      </p:sp>
      <p:sp>
        <p:nvSpPr>
          <p:cNvPr id="22" name="Text 20"/>
          <p:cNvSpPr/>
          <p:nvPr/>
        </p:nvSpPr>
        <p:spPr>
          <a:xfrm>
            <a:off x="758309" y="5632490"/>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Sweater</a:t>
            </a:r>
            <a:endParaRPr lang="en-US" sz="1950" dirty="0"/>
          </a:p>
        </p:txBody>
      </p:sp>
      <p:sp>
        <p:nvSpPr>
          <p:cNvPr id="23" name="Text 21"/>
          <p:cNvSpPr/>
          <p:nvPr/>
        </p:nvSpPr>
        <p:spPr>
          <a:xfrm>
            <a:off x="758309" y="6057900"/>
            <a:ext cx="4213265"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Frequent promotional item</a:t>
            </a:r>
            <a:endParaRPr lang="en-US" sz="1450" dirty="0"/>
          </a:p>
        </p:txBody>
      </p:sp>
      <p:sp>
        <p:nvSpPr>
          <p:cNvPr id="24" name="Shape 22"/>
          <p:cNvSpPr/>
          <p:nvPr/>
        </p:nvSpPr>
        <p:spPr>
          <a:xfrm>
            <a:off x="5208508" y="5158621"/>
            <a:ext cx="3212306" cy="236934"/>
          </a:xfrm>
          <a:prstGeom prst="roundRect">
            <a:avLst>
              <a:gd name="adj" fmla="val 33606"/>
            </a:avLst>
          </a:prstGeom>
          <a:solidFill>
            <a:srgbClr val="F9D2D6"/>
          </a:solidFill>
          <a:ln w="7620">
            <a:solidFill>
              <a:srgbClr val="DFB8BC"/>
            </a:solidFill>
            <a:prstDash val="solid"/>
          </a:ln>
        </p:spPr>
      </p:sp>
      <p:sp>
        <p:nvSpPr>
          <p:cNvPr id="25" name="Shape 23"/>
          <p:cNvSpPr/>
          <p:nvPr/>
        </p:nvSpPr>
        <p:spPr>
          <a:xfrm>
            <a:off x="5208508" y="5158621"/>
            <a:ext cx="1521619" cy="236934"/>
          </a:xfrm>
          <a:prstGeom prst="roundRect">
            <a:avLst>
              <a:gd name="adj" fmla="val 33606"/>
            </a:avLst>
          </a:prstGeom>
          <a:solidFill>
            <a:srgbClr val="DA1B2E"/>
          </a:solidFill>
          <a:ln/>
        </p:spPr>
      </p:sp>
      <p:sp>
        <p:nvSpPr>
          <p:cNvPr id="26" name="Text 24"/>
          <p:cNvSpPr/>
          <p:nvPr/>
        </p:nvSpPr>
        <p:spPr>
          <a:xfrm>
            <a:off x="8562975" y="5158621"/>
            <a:ext cx="858798" cy="236934"/>
          </a:xfrm>
          <a:prstGeom prst="rect">
            <a:avLst/>
          </a:prstGeom>
          <a:noFill/>
          <a:ln/>
        </p:spPr>
        <p:txBody>
          <a:bodyPr wrap="none" lIns="0" tIns="0" rIns="0" bIns="0" rtlCol="0" anchor="t"/>
          <a:lstStyle/>
          <a:p>
            <a:pPr algn="l" indent="0" marL="0">
              <a:lnSpc>
                <a:spcPts val="1850"/>
              </a:lnSpc>
              <a:buNone/>
            </a:pPr>
            <a:r>
              <a:rPr lang="en-US" sz="1850" dirty="0">
                <a:solidFill>
                  <a:srgbClr val="3B3535"/>
                </a:solidFill>
                <a:latin typeface="Sora Semi Bold" pitchFamily="34" charset="0"/>
                <a:ea typeface="Sora Semi Bold" pitchFamily="34" charset="-122"/>
                <a:cs typeface="Sora Semi Bold" pitchFamily="34" charset="-120"/>
              </a:rPr>
              <a:t>47.37%</a:t>
            </a:r>
            <a:endParaRPr lang="en-US" sz="1850" dirty="0"/>
          </a:p>
        </p:txBody>
      </p:sp>
      <p:sp>
        <p:nvSpPr>
          <p:cNvPr id="27" name="Text 25"/>
          <p:cNvSpPr/>
          <p:nvPr/>
        </p:nvSpPr>
        <p:spPr>
          <a:xfrm>
            <a:off x="5208508" y="5632490"/>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Pants</a:t>
            </a:r>
            <a:endParaRPr lang="en-US" sz="1950" dirty="0"/>
          </a:p>
        </p:txBody>
      </p:sp>
      <p:sp>
        <p:nvSpPr>
          <p:cNvPr id="28" name="Text 26"/>
          <p:cNvSpPr/>
          <p:nvPr/>
        </p:nvSpPr>
        <p:spPr>
          <a:xfrm>
            <a:off x="5208508" y="6057900"/>
            <a:ext cx="4213265"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High discount utilization</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40172" y="451485"/>
            <a:ext cx="7505343" cy="537686"/>
          </a:xfrm>
          <a:prstGeom prst="rect">
            <a:avLst/>
          </a:prstGeom>
          <a:noFill/>
          <a:ln/>
        </p:spPr>
        <p:txBody>
          <a:bodyPr wrap="none" lIns="0" tIns="0" rIns="0" bIns="0" rtlCol="0" anchor="t"/>
          <a:lstStyle/>
          <a:p>
            <a:pPr algn="l" indent="0" marL="0">
              <a:lnSpc>
                <a:spcPts val="4200"/>
              </a:lnSpc>
              <a:buNone/>
            </a:pPr>
            <a:r>
              <a:rPr lang="en-US" sz="3350" dirty="0">
                <a:solidFill>
                  <a:srgbClr val="1F1E1E"/>
                </a:solidFill>
                <a:latin typeface="Sora Semi Bold" pitchFamily="34" charset="0"/>
                <a:ea typeface="Sora Semi Bold" pitchFamily="34" charset="-122"/>
                <a:cs typeface="Sora Semi Bold" pitchFamily="34" charset="-120"/>
              </a:rPr>
              <a:t>Customer Segmentation &amp; Loyalty</a:t>
            </a:r>
            <a:endParaRPr lang="en-US" sz="3350" dirty="0"/>
          </a:p>
        </p:txBody>
      </p:sp>
      <p:sp>
        <p:nvSpPr>
          <p:cNvPr id="4" name="Shape 1"/>
          <p:cNvSpPr/>
          <p:nvPr/>
        </p:nvSpPr>
        <p:spPr>
          <a:xfrm>
            <a:off x="6140172" y="1234321"/>
            <a:ext cx="3836551" cy="2244804"/>
          </a:xfrm>
          <a:prstGeom prst="roundRect">
            <a:avLst>
              <a:gd name="adj" fmla="val 3059"/>
            </a:avLst>
          </a:prstGeom>
          <a:solidFill>
            <a:srgbClr val="F9D2D6"/>
          </a:solidFill>
          <a:ln w="7620">
            <a:solidFill>
              <a:srgbClr val="DFB8BC"/>
            </a:solidFill>
            <a:prstDash val="solid"/>
          </a:ln>
        </p:spPr>
      </p:sp>
      <p:sp>
        <p:nvSpPr>
          <p:cNvPr id="5" name="Shape 2"/>
          <p:cNvSpPr/>
          <p:nvPr/>
        </p:nvSpPr>
        <p:spPr>
          <a:xfrm>
            <a:off x="6311146" y="1405295"/>
            <a:ext cx="490299" cy="490299"/>
          </a:xfrm>
          <a:prstGeom prst="roundRect">
            <a:avLst>
              <a:gd name="adj" fmla="val 18647979"/>
            </a:avLst>
          </a:prstGeom>
          <a:solidFill>
            <a:srgbClr val="DA1B2E"/>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45925" y="1540073"/>
            <a:ext cx="220623" cy="220623"/>
          </a:xfrm>
          <a:prstGeom prst="rect">
            <a:avLst/>
          </a:prstGeom>
        </p:spPr>
      </p:pic>
      <p:sp>
        <p:nvSpPr>
          <p:cNvPr id="7" name="Text 3"/>
          <p:cNvSpPr/>
          <p:nvPr/>
        </p:nvSpPr>
        <p:spPr>
          <a:xfrm>
            <a:off x="6311146" y="2058948"/>
            <a:ext cx="2150864" cy="268843"/>
          </a:xfrm>
          <a:prstGeom prst="rect">
            <a:avLst/>
          </a:prstGeom>
          <a:noFill/>
          <a:ln/>
        </p:spPr>
        <p:txBody>
          <a:bodyPr wrap="none" lIns="0" tIns="0" rIns="0" bIns="0" rtlCol="0" anchor="t"/>
          <a:lstStyle/>
          <a:p>
            <a:pPr algn="l" indent="0" marL="0">
              <a:lnSpc>
                <a:spcPts val="2100"/>
              </a:lnSpc>
              <a:buNone/>
            </a:pPr>
            <a:r>
              <a:rPr lang="en-US" sz="1650" dirty="0">
                <a:solidFill>
                  <a:srgbClr val="3B3535"/>
                </a:solidFill>
                <a:latin typeface="Sora Semi Bold" pitchFamily="34" charset="0"/>
                <a:ea typeface="Sora Semi Bold" pitchFamily="34" charset="-122"/>
                <a:cs typeface="Sora Semi Bold" pitchFamily="34" charset="-120"/>
              </a:rPr>
              <a:t>Loyal Customers</a:t>
            </a:r>
            <a:endParaRPr lang="en-US" sz="1650" dirty="0"/>
          </a:p>
        </p:txBody>
      </p:sp>
      <p:sp>
        <p:nvSpPr>
          <p:cNvPr id="8" name="Text 4"/>
          <p:cNvSpPr/>
          <p:nvPr/>
        </p:nvSpPr>
        <p:spPr>
          <a:xfrm>
            <a:off x="6311146" y="2425779"/>
            <a:ext cx="3494603" cy="261461"/>
          </a:xfrm>
          <a:prstGeom prst="rect">
            <a:avLst/>
          </a:prstGeom>
          <a:noFill/>
          <a:ln/>
        </p:spPr>
        <p:txBody>
          <a:bodyPr wrap="none" lIns="0" tIns="0" rIns="0" bIns="0" rtlCol="0" anchor="t"/>
          <a:lstStyle/>
          <a:p>
            <a:pPr algn="l" indent="0" marL="0">
              <a:lnSpc>
                <a:spcPts val="2050"/>
              </a:lnSpc>
              <a:buNone/>
            </a:pPr>
            <a:r>
              <a:rPr lang="en-US" sz="1250" b="1" dirty="0">
                <a:solidFill>
                  <a:srgbClr val="3B3535"/>
                </a:solidFill>
                <a:latin typeface="Sora Light" pitchFamily="34" charset="0"/>
                <a:ea typeface="Sora Light" pitchFamily="34" charset="-122"/>
                <a:cs typeface="Sora Light" pitchFamily="34" charset="-120"/>
              </a:rPr>
              <a:t>3,116 customers</a:t>
            </a:r>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 (80%)</a:t>
            </a:r>
            <a:endParaRPr lang="en-US" sz="1250" dirty="0"/>
          </a:p>
        </p:txBody>
      </p:sp>
      <p:sp>
        <p:nvSpPr>
          <p:cNvPr id="9" name="Text 5"/>
          <p:cNvSpPr/>
          <p:nvPr/>
        </p:nvSpPr>
        <p:spPr>
          <a:xfrm>
            <a:off x="6311146" y="2785229"/>
            <a:ext cx="3494603" cy="522922"/>
          </a:xfrm>
          <a:prstGeom prst="rect">
            <a:avLst/>
          </a:prstGeom>
          <a:noFill/>
          <a:ln/>
        </p:spPr>
        <p:txBody>
          <a:bodyPr wrap="square" lIns="0" tIns="0" rIns="0" bIns="0" rtlCol="0" anchor="t"/>
          <a:lstStyle/>
          <a:p>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Established buying patterns with consistent engagement</a:t>
            </a:r>
            <a:endParaRPr lang="en-US" sz="1250" dirty="0"/>
          </a:p>
        </p:txBody>
      </p:sp>
      <p:sp>
        <p:nvSpPr>
          <p:cNvPr id="10" name="Shape 6"/>
          <p:cNvSpPr/>
          <p:nvPr/>
        </p:nvSpPr>
        <p:spPr>
          <a:xfrm>
            <a:off x="10140077" y="1234321"/>
            <a:ext cx="3836551" cy="2244804"/>
          </a:xfrm>
          <a:prstGeom prst="roundRect">
            <a:avLst>
              <a:gd name="adj" fmla="val 3059"/>
            </a:avLst>
          </a:prstGeom>
          <a:solidFill>
            <a:srgbClr val="F9D2D6"/>
          </a:solidFill>
          <a:ln w="7620">
            <a:solidFill>
              <a:srgbClr val="DFB8BC"/>
            </a:solidFill>
            <a:prstDash val="solid"/>
          </a:ln>
        </p:spPr>
      </p:sp>
      <p:sp>
        <p:nvSpPr>
          <p:cNvPr id="11" name="Shape 7"/>
          <p:cNvSpPr/>
          <p:nvPr/>
        </p:nvSpPr>
        <p:spPr>
          <a:xfrm>
            <a:off x="10311051" y="1405295"/>
            <a:ext cx="490299" cy="490299"/>
          </a:xfrm>
          <a:prstGeom prst="roundRect">
            <a:avLst>
              <a:gd name="adj" fmla="val 18647979"/>
            </a:avLst>
          </a:prstGeom>
          <a:solidFill>
            <a:srgbClr val="DA1B2E"/>
          </a:solidFill>
          <a:ln/>
        </p:spPr>
      </p:sp>
      <p:pic>
        <p:nvPicPr>
          <p:cNvPr id="1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5829" y="1540073"/>
            <a:ext cx="220623" cy="220623"/>
          </a:xfrm>
          <a:prstGeom prst="rect">
            <a:avLst/>
          </a:prstGeom>
        </p:spPr>
      </p:pic>
      <p:sp>
        <p:nvSpPr>
          <p:cNvPr id="13" name="Text 8"/>
          <p:cNvSpPr/>
          <p:nvPr/>
        </p:nvSpPr>
        <p:spPr>
          <a:xfrm>
            <a:off x="10311051" y="2058948"/>
            <a:ext cx="2364224" cy="268843"/>
          </a:xfrm>
          <a:prstGeom prst="rect">
            <a:avLst/>
          </a:prstGeom>
          <a:noFill/>
          <a:ln/>
        </p:spPr>
        <p:txBody>
          <a:bodyPr wrap="none" lIns="0" tIns="0" rIns="0" bIns="0" rtlCol="0" anchor="t"/>
          <a:lstStyle/>
          <a:p>
            <a:pPr algn="l" indent="0" marL="0">
              <a:lnSpc>
                <a:spcPts val="2100"/>
              </a:lnSpc>
              <a:buNone/>
            </a:pPr>
            <a:r>
              <a:rPr lang="en-US" sz="1650" dirty="0">
                <a:solidFill>
                  <a:srgbClr val="3B3535"/>
                </a:solidFill>
                <a:latin typeface="Sora Semi Bold" pitchFamily="34" charset="0"/>
                <a:ea typeface="Sora Semi Bold" pitchFamily="34" charset="-122"/>
                <a:cs typeface="Sora Semi Bold" pitchFamily="34" charset="-120"/>
              </a:rPr>
              <a:t>Returning Customers</a:t>
            </a:r>
            <a:endParaRPr lang="en-US" sz="1650" dirty="0"/>
          </a:p>
        </p:txBody>
      </p:sp>
      <p:sp>
        <p:nvSpPr>
          <p:cNvPr id="14" name="Text 9"/>
          <p:cNvSpPr/>
          <p:nvPr/>
        </p:nvSpPr>
        <p:spPr>
          <a:xfrm>
            <a:off x="10311051" y="2425779"/>
            <a:ext cx="3494603" cy="261461"/>
          </a:xfrm>
          <a:prstGeom prst="rect">
            <a:avLst/>
          </a:prstGeom>
          <a:noFill/>
          <a:ln/>
        </p:spPr>
        <p:txBody>
          <a:bodyPr wrap="none" lIns="0" tIns="0" rIns="0" bIns="0" rtlCol="0" anchor="t"/>
          <a:lstStyle/>
          <a:p>
            <a:pPr algn="l" indent="0" marL="0">
              <a:lnSpc>
                <a:spcPts val="2050"/>
              </a:lnSpc>
              <a:buNone/>
            </a:pPr>
            <a:r>
              <a:rPr lang="en-US" sz="1250" b="1" dirty="0">
                <a:solidFill>
                  <a:srgbClr val="3B3535"/>
                </a:solidFill>
                <a:latin typeface="Sora Light" pitchFamily="34" charset="0"/>
                <a:ea typeface="Sora Light" pitchFamily="34" charset="-122"/>
                <a:cs typeface="Sora Light" pitchFamily="34" charset="-120"/>
              </a:rPr>
              <a:t>701 customers</a:t>
            </a:r>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 (18%)</a:t>
            </a:r>
            <a:endParaRPr lang="en-US" sz="1250" dirty="0"/>
          </a:p>
        </p:txBody>
      </p:sp>
      <p:sp>
        <p:nvSpPr>
          <p:cNvPr id="15" name="Text 10"/>
          <p:cNvSpPr/>
          <p:nvPr/>
        </p:nvSpPr>
        <p:spPr>
          <a:xfrm>
            <a:off x="10311051" y="2785229"/>
            <a:ext cx="3494603" cy="522922"/>
          </a:xfrm>
          <a:prstGeom prst="rect">
            <a:avLst/>
          </a:prstGeom>
          <a:noFill/>
          <a:ln/>
        </p:spPr>
        <p:txBody>
          <a:bodyPr wrap="square" lIns="0" tIns="0" rIns="0" bIns="0" rtlCol="0" anchor="t"/>
          <a:lstStyle/>
          <a:p>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Growing relationship with moderate purchase history</a:t>
            </a:r>
            <a:endParaRPr lang="en-US" sz="1250" dirty="0"/>
          </a:p>
        </p:txBody>
      </p:sp>
      <p:sp>
        <p:nvSpPr>
          <p:cNvPr id="16" name="Shape 11"/>
          <p:cNvSpPr/>
          <p:nvPr/>
        </p:nvSpPr>
        <p:spPr>
          <a:xfrm>
            <a:off x="6140172" y="3642479"/>
            <a:ext cx="7836456" cy="1983343"/>
          </a:xfrm>
          <a:prstGeom prst="roundRect">
            <a:avLst>
              <a:gd name="adj" fmla="val 3462"/>
            </a:avLst>
          </a:prstGeom>
          <a:solidFill>
            <a:srgbClr val="F9D2D6"/>
          </a:solidFill>
          <a:ln w="7620">
            <a:solidFill>
              <a:srgbClr val="DFB8BC"/>
            </a:solidFill>
            <a:prstDash val="solid"/>
          </a:ln>
        </p:spPr>
      </p:sp>
      <p:sp>
        <p:nvSpPr>
          <p:cNvPr id="17" name="Shape 12"/>
          <p:cNvSpPr/>
          <p:nvPr/>
        </p:nvSpPr>
        <p:spPr>
          <a:xfrm>
            <a:off x="6311146" y="3813453"/>
            <a:ext cx="490299" cy="490299"/>
          </a:xfrm>
          <a:prstGeom prst="roundRect">
            <a:avLst>
              <a:gd name="adj" fmla="val 18647979"/>
            </a:avLst>
          </a:prstGeom>
          <a:solidFill>
            <a:srgbClr val="DA1B2E"/>
          </a:solidFill>
          <a:ln/>
        </p:spPr>
      </p:sp>
      <p:pic>
        <p:nvPicPr>
          <p:cNvPr id="18"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45925" y="3948232"/>
            <a:ext cx="220623" cy="220623"/>
          </a:xfrm>
          <a:prstGeom prst="rect">
            <a:avLst/>
          </a:prstGeom>
        </p:spPr>
      </p:pic>
      <p:sp>
        <p:nvSpPr>
          <p:cNvPr id="19" name="Text 13"/>
          <p:cNvSpPr/>
          <p:nvPr/>
        </p:nvSpPr>
        <p:spPr>
          <a:xfrm>
            <a:off x="6311146" y="4467106"/>
            <a:ext cx="2150864" cy="268843"/>
          </a:xfrm>
          <a:prstGeom prst="rect">
            <a:avLst/>
          </a:prstGeom>
          <a:noFill/>
          <a:ln/>
        </p:spPr>
        <p:txBody>
          <a:bodyPr wrap="none" lIns="0" tIns="0" rIns="0" bIns="0" rtlCol="0" anchor="t"/>
          <a:lstStyle/>
          <a:p>
            <a:pPr algn="l" indent="0" marL="0">
              <a:lnSpc>
                <a:spcPts val="2100"/>
              </a:lnSpc>
              <a:buNone/>
            </a:pPr>
            <a:r>
              <a:rPr lang="en-US" sz="1650" dirty="0">
                <a:solidFill>
                  <a:srgbClr val="3B3535"/>
                </a:solidFill>
                <a:latin typeface="Sora Semi Bold" pitchFamily="34" charset="0"/>
                <a:ea typeface="Sora Semi Bold" pitchFamily="34" charset="-122"/>
                <a:cs typeface="Sora Semi Bold" pitchFamily="34" charset="-120"/>
              </a:rPr>
              <a:t>New Customers</a:t>
            </a:r>
            <a:endParaRPr lang="en-US" sz="1650" dirty="0"/>
          </a:p>
        </p:txBody>
      </p:sp>
      <p:sp>
        <p:nvSpPr>
          <p:cNvPr id="20" name="Text 14"/>
          <p:cNvSpPr/>
          <p:nvPr/>
        </p:nvSpPr>
        <p:spPr>
          <a:xfrm>
            <a:off x="6311146" y="4833937"/>
            <a:ext cx="7494508" cy="261461"/>
          </a:xfrm>
          <a:prstGeom prst="rect">
            <a:avLst/>
          </a:prstGeom>
          <a:noFill/>
          <a:ln/>
        </p:spPr>
        <p:txBody>
          <a:bodyPr wrap="none" lIns="0" tIns="0" rIns="0" bIns="0" rtlCol="0" anchor="t"/>
          <a:lstStyle/>
          <a:p>
            <a:pPr algn="l" indent="0" marL="0">
              <a:lnSpc>
                <a:spcPts val="2050"/>
              </a:lnSpc>
              <a:buNone/>
            </a:pPr>
            <a:r>
              <a:rPr lang="en-US" sz="1250" b="1" dirty="0">
                <a:solidFill>
                  <a:srgbClr val="3B3535"/>
                </a:solidFill>
                <a:latin typeface="Sora Light" pitchFamily="34" charset="0"/>
                <a:ea typeface="Sora Light" pitchFamily="34" charset="-122"/>
                <a:cs typeface="Sora Light" pitchFamily="34" charset="-120"/>
              </a:rPr>
              <a:t>83 customers</a:t>
            </a:r>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 (2%)</a:t>
            </a:r>
            <a:endParaRPr lang="en-US" sz="1250" dirty="0"/>
          </a:p>
        </p:txBody>
      </p:sp>
      <p:sp>
        <p:nvSpPr>
          <p:cNvPr id="21" name="Text 15"/>
          <p:cNvSpPr/>
          <p:nvPr/>
        </p:nvSpPr>
        <p:spPr>
          <a:xfrm>
            <a:off x="6311146" y="5193387"/>
            <a:ext cx="7494508" cy="261461"/>
          </a:xfrm>
          <a:prstGeom prst="rect">
            <a:avLst/>
          </a:prstGeom>
          <a:noFill/>
          <a:ln/>
        </p:spPr>
        <p:txBody>
          <a:bodyPr wrap="none" lIns="0" tIns="0" rIns="0" bIns="0" rtlCol="0" anchor="t"/>
          <a:lstStyle/>
          <a:p>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Fresh acquisitions requiring nurturing strategies</a:t>
            </a:r>
            <a:endParaRPr lang="en-US" sz="1250" dirty="0"/>
          </a:p>
        </p:txBody>
      </p:sp>
      <p:sp>
        <p:nvSpPr>
          <p:cNvPr id="22" name="Shape 16"/>
          <p:cNvSpPr/>
          <p:nvPr/>
        </p:nvSpPr>
        <p:spPr>
          <a:xfrm>
            <a:off x="6140172" y="5891361"/>
            <a:ext cx="7836456" cy="27980"/>
          </a:xfrm>
          <a:prstGeom prst="rect">
            <a:avLst/>
          </a:prstGeom>
          <a:solidFill>
            <a:srgbClr val="3B3535">
              <a:alpha val="50000"/>
            </a:srgbClr>
          </a:solidFill>
          <a:ln/>
        </p:spPr>
      </p:sp>
      <p:sp>
        <p:nvSpPr>
          <p:cNvPr id="23" name="Text 17"/>
          <p:cNvSpPr/>
          <p:nvPr/>
        </p:nvSpPr>
        <p:spPr>
          <a:xfrm>
            <a:off x="6140172" y="6164461"/>
            <a:ext cx="5498544" cy="322659"/>
          </a:xfrm>
          <a:prstGeom prst="rect">
            <a:avLst/>
          </a:prstGeom>
          <a:noFill/>
          <a:ln/>
        </p:spPr>
        <p:txBody>
          <a:bodyPr wrap="none" lIns="0" tIns="0" rIns="0" bIns="0" rtlCol="0" anchor="t"/>
          <a:lstStyle/>
          <a:p>
            <a:pPr algn="l" indent="0" marL="0">
              <a:lnSpc>
                <a:spcPts val="2500"/>
              </a:lnSpc>
              <a:buNone/>
            </a:pPr>
            <a:r>
              <a:rPr lang="en-US" sz="2000" dirty="0">
                <a:solidFill>
                  <a:srgbClr val="1F1E1E"/>
                </a:solidFill>
                <a:latin typeface="Sora Semi Bold" pitchFamily="34" charset="0"/>
                <a:ea typeface="Sora Semi Bold" pitchFamily="34" charset="-122"/>
                <a:cs typeface="Sora Semi Bold" pitchFamily="34" charset="-120"/>
              </a:rPr>
              <a:t>Repeat Buyers &amp; Subscription Correlation</a:t>
            </a:r>
            <a:endParaRPr lang="en-US" sz="2000" dirty="0"/>
          </a:p>
        </p:txBody>
      </p:sp>
      <p:sp>
        <p:nvSpPr>
          <p:cNvPr id="24" name="Text 18"/>
          <p:cNvSpPr/>
          <p:nvPr/>
        </p:nvSpPr>
        <p:spPr>
          <a:xfrm>
            <a:off x="6140172" y="6732270"/>
            <a:ext cx="7836456" cy="1045845"/>
          </a:xfrm>
          <a:prstGeom prst="rect">
            <a:avLst/>
          </a:prstGeom>
          <a:noFill/>
          <a:ln/>
        </p:spPr>
        <p:txBody>
          <a:bodyPr wrap="square" lIns="0" tIns="0" rIns="0" bIns="0" rtlCol="0" anchor="t"/>
          <a:lstStyle/>
          <a:p>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Among customers with more than 5 purchases, </a:t>
            </a:r>
            <a:pPr algn="l" indent="0" marL="0">
              <a:lnSpc>
                <a:spcPts val="2050"/>
              </a:lnSpc>
              <a:buNone/>
            </a:pPr>
            <a:r>
              <a:rPr lang="en-US" sz="1250" b="1" dirty="0">
                <a:solidFill>
                  <a:srgbClr val="3B3535"/>
                </a:solidFill>
                <a:latin typeface="Sora Light" pitchFamily="34" charset="0"/>
                <a:ea typeface="Sora Light" pitchFamily="34" charset="-122"/>
                <a:cs typeface="Sora Light" pitchFamily="34" charset="-120"/>
              </a:rPr>
              <a:t>958 are subscribers</a:t>
            </a:r>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 while </a:t>
            </a:r>
            <a:pPr algn="l" indent="0" marL="0">
              <a:lnSpc>
                <a:spcPts val="2050"/>
              </a:lnSpc>
              <a:buNone/>
            </a:pPr>
            <a:r>
              <a:rPr lang="en-US" sz="1250" b="1" dirty="0">
                <a:solidFill>
                  <a:srgbClr val="3B3535"/>
                </a:solidFill>
                <a:latin typeface="Sora Light" pitchFamily="34" charset="0"/>
                <a:ea typeface="Sora Light" pitchFamily="34" charset="-122"/>
                <a:cs typeface="Sora Light" pitchFamily="34" charset="-120"/>
              </a:rPr>
              <a:t>2,518 are non-subscribers</a:t>
            </a:r>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 This reveals that even highly engaged repeat buyers aren't converting to subscriptions, indicating untapped potential for subscription growth among our most loyal customers.</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9098" y="274320"/>
            <a:ext cx="3487222" cy="328136"/>
          </a:xfrm>
          <a:prstGeom prst="rect">
            <a:avLst/>
          </a:prstGeom>
          <a:noFill/>
          <a:ln/>
        </p:spPr>
        <p:txBody>
          <a:bodyPr wrap="none" lIns="0" tIns="0" rIns="0" bIns="0" rtlCol="0" anchor="t"/>
          <a:lstStyle/>
          <a:p>
            <a:pPr algn="l" indent="0" marL="0">
              <a:lnSpc>
                <a:spcPts val="2550"/>
              </a:lnSpc>
              <a:buNone/>
            </a:pPr>
            <a:r>
              <a:rPr lang="en-US" sz="2050" dirty="0">
                <a:solidFill>
                  <a:srgbClr val="1F1E1E"/>
                </a:solidFill>
                <a:latin typeface="Sora Semi Bold" pitchFamily="34" charset="0"/>
                <a:ea typeface="Sora Semi Bold" pitchFamily="34" charset="-122"/>
                <a:cs typeface="Sora Semi Bold" pitchFamily="34" charset="-120"/>
              </a:rPr>
              <a:t>Top Products by Category</a:t>
            </a:r>
            <a:endParaRPr lang="en-US" sz="2050" dirty="0"/>
          </a:p>
        </p:txBody>
      </p:sp>
      <p:sp>
        <p:nvSpPr>
          <p:cNvPr id="3" name="Text 1"/>
          <p:cNvSpPr/>
          <p:nvPr/>
        </p:nvSpPr>
        <p:spPr>
          <a:xfrm>
            <a:off x="399098" y="851892"/>
            <a:ext cx="1312783" cy="164068"/>
          </a:xfrm>
          <a:prstGeom prst="rect">
            <a:avLst/>
          </a:prstGeom>
          <a:noFill/>
          <a:ln/>
        </p:spPr>
        <p:txBody>
          <a:bodyPr wrap="none" lIns="0" tIns="0" rIns="0" bIns="0" rtlCol="0" anchor="t"/>
          <a:lstStyle/>
          <a:p>
            <a:pPr algn="l" indent="0" marL="0">
              <a:lnSpc>
                <a:spcPts val="1250"/>
              </a:lnSpc>
              <a:buNone/>
            </a:pPr>
            <a:r>
              <a:rPr lang="en-US" sz="1000" dirty="0">
                <a:solidFill>
                  <a:srgbClr val="1F1E1E"/>
                </a:solidFill>
                <a:latin typeface="Sora Semi Bold" pitchFamily="34" charset="0"/>
                <a:ea typeface="Sora Semi Bold" pitchFamily="34" charset="-122"/>
                <a:cs typeface="Sora Semi Bold" pitchFamily="34" charset="-120"/>
              </a:rPr>
              <a:t>Accessories</a:t>
            </a:r>
            <a:endParaRPr lang="en-US" sz="1000" dirty="0"/>
          </a:p>
        </p:txBody>
      </p:sp>
      <p:sp>
        <p:nvSpPr>
          <p:cNvPr id="4" name="Text 2"/>
          <p:cNvSpPr/>
          <p:nvPr/>
        </p:nvSpPr>
        <p:spPr>
          <a:xfrm>
            <a:off x="399098" y="1115735"/>
            <a:ext cx="3275528" cy="159544"/>
          </a:xfrm>
          <a:prstGeom prst="rect">
            <a:avLst/>
          </a:prstGeom>
          <a:noFill/>
          <a:ln/>
        </p:spPr>
        <p:txBody>
          <a:bodyPr wrap="none" lIns="0" tIns="0" rIns="0" bIns="0" rtlCol="0" anchor="t"/>
          <a:lstStyle/>
          <a:p>
            <a:pPr algn="l" marL="342900" indent="-342900">
              <a:lnSpc>
                <a:spcPts val="1250"/>
              </a:lnSpc>
              <a:buSzPct val="100000"/>
              <a:buFont typeface="+mj-lt"/>
              <a:buAutoNum type="arabicPeriod" startAt="1"/>
            </a:pPr>
            <a:r>
              <a:rPr lang="en-US" sz="750" dirty="0">
                <a:solidFill>
                  <a:srgbClr val="3B3535"/>
                </a:solidFill>
                <a:latin typeface="Sora Light" pitchFamily="34" charset="0"/>
                <a:ea typeface="Sora Light" pitchFamily="34" charset="-122"/>
                <a:cs typeface="Sora Light" pitchFamily="34" charset="-120"/>
              </a:rPr>
              <a:t>Jewelry (171 orders)</a:t>
            </a:r>
            <a:endParaRPr lang="en-US" sz="750" dirty="0"/>
          </a:p>
        </p:txBody>
      </p:sp>
      <p:sp>
        <p:nvSpPr>
          <p:cNvPr id="5" name="Text 3"/>
          <p:cNvSpPr/>
          <p:nvPr/>
        </p:nvSpPr>
        <p:spPr>
          <a:xfrm>
            <a:off x="399098" y="1310164"/>
            <a:ext cx="3275528" cy="159544"/>
          </a:xfrm>
          <a:prstGeom prst="rect">
            <a:avLst/>
          </a:prstGeom>
          <a:noFill/>
          <a:ln/>
        </p:spPr>
        <p:txBody>
          <a:bodyPr wrap="none" lIns="0" tIns="0" rIns="0" bIns="0" rtlCol="0" anchor="t"/>
          <a:lstStyle/>
          <a:p>
            <a:pPr algn="l" marL="342900" indent="-342900">
              <a:lnSpc>
                <a:spcPts val="1250"/>
              </a:lnSpc>
              <a:buSzPct val="100000"/>
              <a:buFont typeface="+mj-lt"/>
              <a:buAutoNum type="arabicPeriod" startAt="2"/>
            </a:pPr>
            <a:r>
              <a:rPr lang="en-US" sz="750" dirty="0">
                <a:solidFill>
                  <a:srgbClr val="3B3535"/>
                </a:solidFill>
                <a:latin typeface="Sora Light" pitchFamily="34" charset="0"/>
                <a:ea typeface="Sora Light" pitchFamily="34" charset="-122"/>
                <a:cs typeface="Sora Light" pitchFamily="34" charset="-120"/>
              </a:rPr>
              <a:t>Sunglasses (161)</a:t>
            </a:r>
            <a:endParaRPr lang="en-US" sz="750" dirty="0"/>
          </a:p>
        </p:txBody>
      </p:sp>
      <p:sp>
        <p:nvSpPr>
          <p:cNvPr id="6" name="Text 4"/>
          <p:cNvSpPr/>
          <p:nvPr/>
        </p:nvSpPr>
        <p:spPr>
          <a:xfrm>
            <a:off x="399098" y="1504593"/>
            <a:ext cx="3275528" cy="159544"/>
          </a:xfrm>
          <a:prstGeom prst="rect">
            <a:avLst/>
          </a:prstGeom>
          <a:noFill/>
          <a:ln/>
        </p:spPr>
        <p:txBody>
          <a:bodyPr wrap="none" lIns="0" tIns="0" rIns="0" bIns="0" rtlCol="0" anchor="t"/>
          <a:lstStyle/>
          <a:p>
            <a:pPr algn="l" marL="342900" indent="-342900">
              <a:lnSpc>
                <a:spcPts val="1250"/>
              </a:lnSpc>
              <a:buSzPct val="100000"/>
              <a:buFont typeface="+mj-lt"/>
              <a:buAutoNum type="arabicPeriod" startAt="3"/>
            </a:pPr>
            <a:r>
              <a:rPr lang="en-US" sz="750" dirty="0">
                <a:solidFill>
                  <a:srgbClr val="3B3535"/>
                </a:solidFill>
                <a:latin typeface="Sora Light" pitchFamily="34" charset="0"/>
                <a:ea typeface="Sora Light" pitchFamily="34" charset="-122"/>
                <a:cs typeface="Sora Light" pitchFamily="34" charset="-120"/>
              </a:rPr>
              <a:t>Belt (161)</a:t>
            </a:r>
            <a:endParaRPr lang="en-US" sz="750" dirty="0"/>
          </a:p>
        </p:txBody>
      </p:sp>
      <p:sp>
        <p:nvSpPr>
          <p:cNvPr id="7" name="Text 5"/>
          <p:cNvSpPr/>
          <p:nvPr/>
        </p:nvSpPr>
        <p:spPr>
          <a:xfrm>
            <a:off x="3925610" y="851892"/>
            <a:ext cx="1312783" cy="164068"/>
          </a:xfrm>
          <a:prstGeom prst="rect">
            <a:avLst/>
          </a:prstGeom>
          <a:noFill/>
          <a:ln/>
        </p:spPr>
        <p:txBody>
          <a:bodyPr wrap="none" lIns="0" tIns="0" rIns="0" bIns="0" rtlCol="0" anchor="t"/>
          <a:lstStyle/>
          <a:p>
            <a:pPr algn="l" indent="0" marL="0">
              <a:lnSpc>
                <a:spcPts val="1250"/>
              </a:lnSpc>
              <a:buNone/>
            </a:pPr>
            <a:r>
              <a:rPr lang="en-US" sz="1000" dirty="0">
                <a:solidFill>
                  <a:srgbClr val="1F1E1E"/>
                </a:solidFill>
                <a:latin typeface="Sora Semi Bold" pitchFamily="34" charset="0"/>
                <a:ea typeface="Sora Semi Bold" pitchFamily="34" charset="-122"/>
                <a:cs typeface="Sora Semi Bold" pitchFamily="34" charset="-120"/>
              </a:rPr>
              <a:t>Clothing</a:t>
            </a:r>
            <a:endParaRPr lang="en-US" sz="1000" dirty="0"/>
          </a:p>
        </p:txBody>
      </p:sp>
      <p:sp>
        <p:nvSpPr>
          <p:cNvPr id="8" name="Text 6"/>
          <p:cNvSpPr/>
          <p:nvPr/>
        </p:nvSpPr>
        <p:spPr>
          <a:xfrm>
            <a:off x="3925610" y="1115735"/>
            <a:ext cx="3275528" cy="159544"/>
          </a:xfrm>
          <a:prstGeom prst="rect">
            <a:avLst/>
          </a:prstGeom>
          <a:noFill/>
          <a:ln/>
        </p:spPr>
        <p:txBody>
          <a:bodyPr wrap="none" lIns="0" tIns="0" rIns="0" bIns="0" rtlCol="0" anchor="t"/>
          <a:lstStyle/>
          <a:p>
            <a:pPr algn="l" marL="342900" indent="-342900">
              <a:lnSpc>
                <a:spcPts val="1250"/>
              </a:lnSpc>
              <a:buSzPct val="100000"/>
              <a:buFont typeface="+mj-lt"/>
              <a:buAutoNum type="arabicPeriod" startAt="1"/>
            </a:pPr>
            <a:r>
              <a:rPr lang="en-US" sz="750" dirty="0">
                <a:solidFill>
                  <a:srgbClr val="3B3535"/>
                </a:solidFill>
                <a:latin typeface="Sora Light" pitchFamily="34" charset="0"/>
                <a:ea typeface="Sora Light" pitchFamily="34" charset="-122"/>
                <a:cs typeface="Sora Light" pitchFamily="34" charset="-120"/>
              </a:rPr>
              <a:t>Blouse (171 orders)</a:t>
            </a:r>
            <a:endParaRPr lang="en-US" sz="750" dirty="0"/>
          </a:p>
        </p:txBody>
      </p:sp>
      <p:sp>
        <p:nvSpPr>
          <p:cNvPr id="9" name="Text 7"/>
          <p:cNvSpPr/>
          <p:nvPr/>
        </p:nvSpPr>
        <p:spPr>
          <a:xfrm>
            <a:off x="3925610" y="1310164"/>
            <a:ext cx="3275528" cy="159544"/>
          </a:xfrm>
          <a:prstGeom prst="rect">
            <a:avLst/>
          </a:prstGeom>
          <a:noFill/>
          <a:ln/>
        </p:spPr>
        <p:txBody>
          <a:bodyPr wrap="none" lIns="0" tIns="0" rIns="0" bIns="0" rtlCol="0" anchor="t"/>
          <a:lstStyle/>
          <a:p>
            <a:pPr algn="l" marL="342900" indent="-342900">
              <a:lnSpc>
                <a:spcPts val="1250"/>
              </a:lnSpc>
              <a:buSzPct val="100000"/>
              <a:buFont typeface="+mj-lt"/>
              <a:buAutoNum type="arabicPeriod" startAt="2"/>
            </a:pPr>
            <a:r>
              <a:rPr lang="en-US" sz="750" dirty="0">
                <a:solidFill>
                  <a:srgbClr val="3B3535"/>
                </a:solidFill>
                <a:latin typeface="Sora Light" pitchFamily="34" charset="0"/>
                <a:ea typeface="Sora Light" pitchFamily="34" charset="-122"/>
                <a:cs typeface="Sora Light" pitchFamily="34" charset="-120"/>
              </a:rPr>
              <a:t>Pants (171)</a:t>
            </a:r>
            <a:endParaRPr lang="en-US" sz="750" dirty="0"/>
          </a:p>
        </p:txBody>
      </p:sp>
      <p:sp>
        <p:nvSpPr>
          <p:cNvPr id="10" name="Text 8"/>
          <p:cNvSpPr/>
          <p:nvPr/>
        </p:nvSpPr>
        <p:spPr>
          <a:xfrm>
            <a:off x="3925610" y="1504593"/>
            <a:ext cx="3275528" cy="159544"/>
          </a:xfrm>
          <a:prstGeom prst="rect">
            <a:avLst/>
          </a:prstGeom>
          <a:noFill/>
          <a:ln/>
        </p:spPr>
        <p:txBody>
          <a:bodyPr wrap="none" lIns="0" tIns="0" rIns="0" bIns="0" rtlCol="0" anchor="t"/>
          <a:lstStyle/>
          <a:p>
            <a:pPr algn="l" marL="342900" indent="-342900">
              <a:lnSpc>
                <a:spcPts val="1250"/>
              </a:lnSpc>
              <a:buSzPct val="100000"/>
              <a:buFont typeface="+mj-lt"/>
              <a:buAutoNum type="arabicPeriod" startAt="3"/>
            </a:pPr>
            <a:r>
              <a:rPr lang="en-US" sz="750" dirty="0">
                <a:solidFill>
                  <a:srgbClr val="3B3535"/>
                </a:solidFill>
                <a:latin typeface="Sora Light" pitchFamily="34" charset="0"/>
                <a:ea typeface="Sora Light" pitchFamily="34" charset="-122"/>
                <a:cs typeface="Sora Light" pitchFamily="34" charset="-120"/>
              </a:rPr>
              <a:t>Shirt (169)</a:t>
            </a:r>
            <a:endParaRPr lang="en-US" sz="750" dirty="0"/>
          </a:p>
        </p:txBody>
      </p:sp>
      <p:sp>
        <p:nvSpPr>
          <p:cNvPr id="11" name="Text 9"/>
          <p:cNvSpPr/>
          <p:nvPr/>
        </p:nvSpPr>
        <p:spPr>
          <a:xfrm>
            <a:off x="7452122" y="851892"/>
            <a:ext cx="1312783" cy="164068"/>
          </a:xfrm>
          <a:prstGeom prst="rect">
            <a:avLst/>
          </a:prstGeom>
          <a:noFill/>
          <a:ln/>
        </p:spPr>
        <p:txBody>
          <a:bodyPr wrap="none" lIns="0" tIns="0" rIns="0" bIns="0" rtlCol="0" anchor="t"/>
          <a:lstStyle/>
          <a:p>
            <a:pPr algn="l" indent="0" marL="0">
              <a:lnSpc>
                <a:spcPts val="1250"/>
              </a:lnSpc>
              <a:buNone/>
            </a:pPr>
            <a:r>
              <a:rPr lang="en-US" sz="1000" dirty="0">
                <a:solidFill>
                  <a:srgbClr val="1F1E1E"/>
                </a:solidFill>
                <a:latin typeface="Sora Semi Bold" pitchFamily="34" charset="0"/>
                <a:ea typeface="Sora Semi Bold" pitchFamily="34" charset="-122"/>
                <a:cs typeface="Sora Semi Bold" pitchFamily="34" charset="-120"/>
              </a:rPr>
              <a:t>Footwear</a:t>
            </a:r>
            <a:endParaRPr lang="en-US" sz="1000" dirty="0"/>
          </a:p>
        </p:txBody>
      </p:sp>
      <p:sp>
        <p:nvSpPr>
          <p:cNvPr id="12" name="Text 10"/>
          <p:cNvSpPr/>
          <p:nvPr/>
        </p:nvSpPr>
        <p:spPr>
          <a:xfrm>
            <a:off x="7452122" y="1115735"/>
            <a:ext cx="3275528" cy="159544"/>
          </a:xfrm>
          <a:prstGeom prst="rect">
            <a:avLst/>
          </a:prstGeom>
          <a:noFill/>
          <a:ln/>
        </p:spPr>
        <p:txBody>
          <a:bodyPr wrap="none" lIns="0" tIns="0" rIns="0" bIns="0" rtlCol="0" anchor="t"/>
          <a:lstStyle/>
          <a:p>
            <a:pPr algn="l" marL="342900" indent="-342900">
              <a:lnSpc>
                <a:spcPts val="1250"/>
              </a:lnSpc>
              <a:buSzPct val="100000"/>
              <a:buFont typeface="+mj-lt"/>
              <a:buAutoNum type="arabicPeriod" startAt="1"/>
            </a:pPr>
            <a:r>
              <a:rPr lang="en-US" sz="750" dirty="0">
                <a:solidFill>
                  <a:srgbClr val="3B3535"/>
                </a:solidFill>
                <a:latin typeface="Sora Light" pitchFamily="34" charset="0"/>
                <a:ea typeface="Sora Light" pitchFamily="34" charset="-122"/>
                <a:cs typeface="Sora Light" pitchFamily="34" charset="-120"/>
              </a:rPr>
              <a:t>Sandals (160 orders)</a:t>
            </a:r>
            <a:endParaRPr lang="en-US" sz="750" dirty="0"/>
          </a:p>
        </p:txBody>
      </p:sp>
      <p:sp>
        <p:nvSpPr>
          <p:cNvPr id="13" name="Text 11"/>
          <p:cNvSpPr/>
          <p:nvPr/>
        </p:nvSpPr>
        <p:spPr>
          <a:xfrm>
            <a:off x="7452122" y="1310164"/>
            <a:ext cx="3275528" cy="159544"/>
          </a:xfrm>
          <a:prstGeom prst="rect">
            <a:avLst/>
          </a:prstGeom>
          <a:noFill/>
          <a:ln/>
        </p:spPr>
        <p:txBody>
          <a:bodyPr wrap="none" lIns="0" tIns="0" rIns="0" bIns="0" rtlCol="0" anchor="t"/>
          <a:lstStyle/>
          <a:p>
            <a:pPr algn="l" marL="342900" indent="-342900">
              <a:lnSpc>
                <a:spcPts val="1250"/>
              </a:lnSpc>
              <a:buSzPct val="100000"/>
              <a:buFont typeface="+mj-lt"/>
              <a:buAutoNum type="arabicPeriod" startAt="2"/>
            </a:pPr>
            <a:r>
              <a:rPr lang="en-US" sz="750" dirty="0">
                <a:solidFill>
                  <a:srgbClr val="3B3535"/>
                </a:solidFill>
                <a:latin typeface="Sora Light" pitchFamily="34" charset="0"/>
                <a:ea typeface="Sora Light" pitchFamily="34" charset="-122"/>
                <a:cs typeface="Sora Light" pitchFamily="34" charset="-120"/>
              </a:rPr>
              <a:t>Shoes (150)</a:t>
            </a:r>
            <a:endParaRPr lang="en-US" sz="750" dirty="0"/>
          </a:p>
        </p:txBody>
      </p:sp>
      <p:sp>
        <p:nvSpPr>
          <p:cNvPr id="14" name="Text 12"/>
          <p:cNvSpPr/>
          <p:nvPr/>
        </p:nvSpPr>
        <p:spPr>
          <a:xfrm>
            <a:off x="7452122" y="1504593"/>
            <a:ext cx="3275528" cy="159544"/>
          </a:xfrm>
          <a:prstGeom prst="rect">
            <a:avLst/>
          </a:prstGeom>
          <a:noFill/>
          <a:ln/>
        </p:spPr>
        <p:txBody>
          <a:bodyPr wrap="none" lIns="0" tIns="0" rIns="0" bIns="0" rtlCol="0" anchor="t"/>
          <a:lstStyle/>
          <a:p>
            <a:pPr algn="l" marL="342900" indent="-342900">
              <a:lnSpc>
                <a:spcPts val="1250"/>
              </a:lnSpc>
              <a:buSzPct val="100000"/>
              <a:buFont typeface="+mj-lt"/>
              <a:buAutoNum type="arabicPeriod" startAt="3"/>
            </a:pPr>
            <a:r>
              <a:rPr lang="en-US" sz="750" dirty="0">
                <a:solidFill>
                  <a:srgbClr val="3B3535"/>
                </a:solidFill>
                <a:latin typeface="Sora Light" pitchFamily="34" charset="0"/>
                <a:ea typeface="Sora Light" pitchFamily="34" charset="-122"/>
                <a:cs typeface="Sora Light" pitchFamily="34" charset="-120"/>
              </a:rPr>
              <a:t>Sneakers (145)</a:t>
            </a:r>
            <a:endParaRPr lang="en-US" sz="750" dirty="0"/>
          </a:p>
        </p:txBody>
      </p:sp>
      <p:sp>
        <p:nvSpPr>
          <p:cNvPr id="15" name="Text 13"/>
          <p:cNvSpPr/>
          <p:nvPr/>
        </p:nvSpPr>
        <p:spPr>
          <a:xfrm>
            <a:off x="10978634" y="851892"/>
            <a:ext cx="1312783" cy="164068"/>
          </a:xfrm>
          <a:prstGeom prst="rect">
            <a:avLst/>
          </a:prstGeom>
          <a:noFill/>
          <a:ln/>
        </p:spPr>
        <p:txBody>
          <a:bodyPr wrap="none" lIns="0" tIns="0" rIns="0" bIns="0" rtlCol="0" anchor="t"/>
          <a:lstStyle/>
          <a:p>
            <a:pPr algn="l" indent="0" marL="0">
              <a:lnSpc>
                <a:spcPts val="1250"/>
              </a:lnSpc>
              <a:buNone/>
            </a:pPr>
            <a:r>
              <a:rPr lang="en-US" sz="1000" dirty="0">
                <a:solidFill>
                  <a:srgbClr val="1F1E1E"/>
                </a:solidFill>
                <a:latin typeface="Sora Semi Bold" pitchFamily="34" charset="0"/>
                <a:ea typeface="Sora Semi Bold" pitchFamily="34" charset="-122"/>
                <a:cs typeface="Sora Semi Bold" pitchFamily="34" charset="-120"/>
              </a:rPr>
              <a:t>Outerwear</a:t>
            </a:r>
            <a:endParaRPr lang="en-US" sz="1000" dirty="0"/>
          </a:p>
        </p:txBody>
      </p:sp>
      <p:sp>
        <p:nvSpPr>
          <p:cNvPr id="16" name="Text 14"/>
          <p:cNvSpPr/>
          <p:nvPr/>
        </p:nvSpPr>
        <p:spPr>
          <a:xfrm>
            <a:off x="10978634" y="1115735"/>
            <a:ext cx="3275528" cy="159544"/>
          </a:xfrm>
          <a:prstGeom prst="rect">
            <a:avLst/>
          </a:prstGeom>
          <a:noFill/>
          <a:ln/>
        </p:spPr>
        <p:txBody>
          <a:bodyPr wrap="none" lIns="0" tIns="0" rIns="0" bIns="0" rtlCol="0" anchor="t"/>
          <a:lstStyle/>
          <a:p>
            <a:pPr algn="l" marL="342900" indent="-342900">
              <a:lnSpc>
                <a:spcPts val="1250"/>
              </a:lnSpc>
              <a:buSzPct val="100000"/>
              <a:buFont typeface="+mj-lt"/>
              <a:buAutoNum type="arabicPeriod" startAt="1"/>
            </a:pPr>
            <a:r>
              <a:rPr lang="en-US" sz="750" dirty="0">
                <a:solidFill>
                  <a:srgbClr val="3B3535"/>
                </a:solidFill>
                <a:latin typeface="Sora Light" pitchFamily="34" charset="0"/>
                <a:ea typeface="Sora Light" pitchFamily="34" charset="-122"/>
                <a:cs typeface="Sora Light" pitchFamily="34" charset="-120"/>
              </a:rPr>
              <a:t>Jacket (163 orders)</a:t>
            </a:r>
            <a:endParaRPr lang="en-US" sz="750" dirty="0"/>
          </a:p>
        </p:txBody>
      </p:sp>
      <p:sp>
        <p:nvSpPr>
          <p:cNvPr id="17" name="Text 15"/>
          <p:cNvSpPr/>
          <p:nvPr/>
        </p:nvSpPr>
        <p:spPr>
          <a:xfrm>
            <a:off x="10978634" y="1310164"/>
            <a:ext cx="3275528" cy="159544"/>
          </a:xfrm>
          <a:prstGeom prst="rect">
            <a:avLst/>
          </a:prstGeom>
          <a:noFill/>
          <a:ln/>
        </p:spPr>
        <p:txBody>
          <a:bodyPr wrap="none" lIns="0" tIns="0" rIns="0" bIns="0" rtlCol="0" anchor="t"/>
          <a:lstStyle/>
          <a:p>
            <a:pPr algn="l" marL="342900" indent="-342900">
              <a:lnSpc>
                <a:spcPts val="1250"/>
              </a:lnSpc>
              <a:buSzPct val="100000"/>
              <a:buFont typeface="+mj-lt"/>
              <a:buAutoNum type="arabicPeriod" startAt="2"/>
            </a:pPr>
            <a:r>
              <a:rPr lang="en-US" sz="750" dirty="0">
                <a:solidFill>
                  <a:srgbClr val="3B3535"/>
                </a:solidFill>
                <a:latin typeface="Sora Light" pitchFamily="34" charset="0"/>
                <a:ea typeface="Sora Light" pitchFamily="34" charset="-122"/>
                <a:cs typeface="Sora Light" pitchFamily="34" charset="-120"/>
              </a:rPr>
              <a:t>Coat (161)</a:t>
            </a:r>
            <a:endParaRPr lang="en-US" sz="750" dirty="0"/>
          </a:p>
        </p:txBody>
      </p:sp>
      <p:sp>
        <p:nvSpPr>
          <p:cNvPr id="18" name="Shape 16"/>
          <p:cNvSpPr/>
          <p:nvPr/>
        </p:nvSpPr>
        <p:spPr>
          <a:xfrm>
            <a:off x="399098" y="1861008"/>
            <a:ext cx="13832205" cy="20003"/>
          </a:xfrm>
          <a:prstGeom prst="rect">
            <a:avLst/>
          </a:prstGeom>
          <a:solidFill>
            <a:srgbClr val="3B3535">
              <a:alpha val="50000"/>
            </a:srgbClr>
          </a:solidFill>
          <a:ln/>
        </p:spPr>
      </p:sp>
      <p:sp>
        <p:nvSpPr>
          <p:cNvPr id="19" name="Text 17"/>
          <p:cNvSpPr/>
          <p:nvPr/>
        </p:nvSpPr>
        <p:spPr>
          <a:xfrm>
            <a:off x="399098" y="2030611"/>
            <a:ext cx="1833920" cy="196810"/>
          </a:xfrm>
          <a:prstGeom prst="rect">
            <a:avLst/>
          </a:prstGeom>
          <a:noFill/>
          <a:ln/>
        </p:spPr>
        <p:txBody>
          <a:bodyPr wrap="none" lIns="0" tIns="0" rIns="0" bIns="0" rtlCol="0" anchor="t"/>
          <a:lstStyle/>
          <a:p>
            <a:pPr algn="l" indent="0" marL="0">
              <a:lnSpc>
                <a:spcPts val="1550"/>
              </a:lnSpc>
              <a:buNone/>
            </a:pPr>
            <a:r>
              <a:rPr lang="en-US" sz="1200" dirty="0">
                <a:solidFill>
                  <a:srgbClr val="1F1E1E"/>
                </a:solidFill>
                <a:latin typeface="Sora Semi Bold" pitchFamily="34" charset="0"/>
                <a:ea typeface="Sora Semi Bold" pitchFamily="34" charset="-122"/>
                <a:cs typeface="Sora Semi Bold" pitchFamily="34" charset="-120"/>
              </a:rPr>
              <a:t>Revenue by Age Group</a:t>
            </a:r>
            <a:endParaRPr lang="en-US" sz="1200" dirty="0"/>
          </a:p>
        </p:txBody>
      </p:sp>
      <p:pic>
        <p:nvPicPr>
          <p:cNvPr id="20" name="Image 0" descr="preencoded.png">    </p:cNvPr>
          <p:cNvPicPr>
            <a:picLocks noChangeAspect="1"/>
          </p:cNvPicPr>
          <p:nvPr/>
        </p:nvPicPr>
        <p:blipFill>
          <a:blip r:embed="rId1"/>
          <a:stretch>
            <a:fillRect/>
          </a:stretch>
        </p:blipFill>
        <p:spPr>
          <a:xfrm>
            <a:off x="399098" y="2377083"/>
            <a:ext cx="13832205" cy="7745968"/>
          </a:xfrm>
          <a:prstGeom prst="rect">
            <a:avLst/>
          </a:prstGeom>
        </p:spPr>
      </p:pic>
      <p:sp>
        <p:nvSpPr>
          <p:cNvPr id="21" name="Text 18"/>
          <p:cNvSpPr/>
          <p:nvPr/>
        </p:nvSpPr>
        <p:spPr>
          <a:xfrm>
            <a:off x="399098" y="10235208"/>
            <a:ext cx="13832205" cy="159544"/>
          </a:xfrm>
          <a:prstGeom prst="rect">
            <a:avLst/>
          </a:prstGeom>
          <a:noFill/>
          <a:ln/>
        </p:spPr>
        <p:txBody>
          <a:bodyPr wrap="none" lIns="0" tIns="0" rIns="0" bIns="0" rtlCol="0" anchor="t"/>
          <a:lstStyle/>
          <a:p>
            <a:pPr algn="l"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Young adults lead revenue generation, followed closely by middle-aged customers, with relatively balanced contributions across all age segments.</a:t>
            </a:r>
            <a:endParaRPr lang="en-US" sz="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2025-11-09T13:36:53Z</dcterms:created>
  <dcterms:modified xsi:type="dcterms:W3CDTF">2025-11-09T13:36:53Z</dcterms:modified>
</cp:coreProperties>
</file>